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65" r:id="rId3"/>
    <p:sldId id="294" r:id="rId4"/>
    <p:sldId id="320" r:id="rId5"/>
    <p:sldId id="306" r:id="rId6"/>
    <p:sldId id="335" r:id="rId7"/>
    <p:sldId id="321" r:id="rId8"/>
    <p:sldId id="327" r:id="rId9"/>
    <p:sldId id="404" r:id="rId10"/>
    <p:sldId id="405" r:id="rId11"/>
    <p:sldId id="406" r:id="rId12"/>
    <p:sldId id="407" r:id="rId13"/>
    <p:sldId id="329" r:id="rId14"/>
    <p:sldId id="326" r:id="rId15"/>
    <p:sldId id="323" r:id="rId16"/>
    <p:sldId id="297" r:id="rId17"/>
    <p:sldId id="322" r:id="rId18"/>
    <p:sldId id="324" r:id="rId19"/>
    <p:sldId id="333" r:id="rId20"/>
    <p:sldId id="334" r:id="rId21"/>
    <p:sldId id="300" r:id="rId22"/>
    <p:sldId id="301" r:id="rId23"/>
    <p:sldId id="417" r:id="rId24"/>
    <p:sldId id="330" r:id="rId25"/>
    <p:sldId id="331" r:id="rId26"/>
    <p:sldId id="332" r:id="rId27"/>
    <p:sldId id="316" r:id="rId28"/>
    <p:sldId id="41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1"/>
  </p:normalViewPr>
  <p:slideViewPr>
    <p:cSldViewPr snapToGrid="0" snapToObjects="1">
      <p:cViewPr varScale="1">
        <p:scale>
          <a:sx n="104" d="100"/>
          <a:sy n="104" d="100"/>
        </p:scale>
        <p:origin x="8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0.png>
</file>

<file path=ppt/media/image11.png>
</file>

<file path=ppt/media/image12.png>
</file>

<file path=ppt/media/image14.png>
</file>

<file path=ppt/media/image15.png>
</file>

<file path=ppt/media/image16.png>
</file>

<file path=ppt/media/image17.tiff>
</file>

<file path=ppt/media/image18.tiff>
</file>

<file path=ppt/media/image19.tiff>
</file>

<file path=ppt/media/image2.tiff>
</file>

<file path=ppt/media/image20.png>
</file>

<file path=ppt/media/image3.tiff>
</file>

<file path=ppt/media/image4.tiff>
</file>

<file path=ppt/media/image5.tiff>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5018AB-E8CF-CF4E-8D34-CF568132A32A}" type="datetimeFigureOut">
              <a:rPr lang="en-US" smtClean="0"/>
              <a:t>11/13/19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785003-EE72-D743-A235-15A73D756E2F}" type="slidenum">
              <a:rPr lang="en-US" smtClean="0"/>
              <a:t>‹#›</a:t>
            </a:fld>
            <a:endParaRPr lang="en-US"/>
          </a:p>
        </p:txBody>
      </p:sp>
    </p:spTree>
    <p:extLst>
      <p:ext uri="{BB962C8B-B14F-4D97-AF65-F5344CB8AC3E}">
        <p14:creationId xmlns:p14="http://schemas.microsoft.com/office/powerpoint/2010/main" val="2798315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researchgate.net/publication/280586047_The_role_of_Alu_elements_in_the_cis-regulation_of_RNA_process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pdfs.semanticscholar.org/948f/d800ecdd3c99488dde36b41480ca1b8acce3.pdf?_ga=2.103574656.1648217994.1567678077-946751234.1560755147"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buFont typeface="Wingdings" pitchFamily="2" charset="2"/>
              <a:buChar char="v"/>
            </a:pPr>
            <a:r>
              <a:rPr lang="en-US" sz="1200" dirty="0"/>
              <a:t>The human genome contains approximately 3 billion DNA base pairs and encodes every protein produced by the human body. However, all known protein-codons in the human genome form less than three percent of the total genome. </a:t>
            </a:r>
          </a:p>
          <a:p>
            <a:pPr algn="just">
              <a:buFont typeface="Wingdings" pitchFamily="2" charset="2"/>
              <a:buChar char="v"/>
            </a:pPr>
            <a:r>
              <a:rPr lang="en-US" sz="1200" dirty="0"/>
              <a:t>The function(s) of most of the genome remain undiscovered</a:t>
            </a:r>
          </a:p>
          <a:p>
            <a:pPr algn="just">
              <a:buFont typeface="Wingdings" pitchFamily="2" charset="2"/>
              <a:buChar char="v"/>
            </a:pPr>
            <a:r>
              <a:rPr lang="en-US" sz="1200" dirty="0"/>
              <a:t>previous studies  have demonstrated that at least some genomic sequences annotated as non-coding actually do produce RNA transcripts that could code for proteins</a:t>
            </a:r>
          </a:p>
          <a:p>
            <a:pPr algn="just">
              <a:buFont typeface="Wingdings" pitchFamily="2" charset="2"/>
              <a:buChar char="v"/>
            </a:pPr>
            <a:r>
              <a:rPr lang="en-US" sz="1200" dirty="0"/>
              <a:t>The genomes of Eukaryotes contain millions of copies of transposable elements and other repetitive sequences. Indeed, the initial sequencing and analysis of the human genome revealed that about half of the genome consists of repetitive DNA sequences</a:t>
            </a:r>
          </a:p>
          <a:p>
            <a:pPr algn="just">
              <a:buFont typeface="Wingdings" pitchFamily="2" charset="2"/>
              <a:buChar char="v"/>
            </a:pPr>
            <a:r>
              <a:rPr lang="en-US" sz="1200" dirty="0"/>
              <a:t>More recent Bioinformatics analysis indicate that repetitive elements (RE) in the human genome might be as high as two-thirds of the whole genome</a:t>
            </a:r>
          </a:p>
          <a:p>
            <a:endParaRPr lang="en-US" dirty="0"/>
          </a:p>
        </p:txBody>
      </p:sp>
      <p:sp>
        <p:nvSpPr>
          <p:cNvPr id="4" name="Slide Number Placeholder 3"/>
          <p:cNvSpPr>
            <a:spLocks noGrp="1"/>
          </p:cNvSpPr>
          <p:nvPr>
            <p:ph type="sldNum" sz="quarter" idx="5"/>
          </p:nvPr>
        </p:nvSpPr>
        <p:spPr/>
        <p:txBody>
          <a:bodyPr/>
          <a:lstStyle/>
          <a:p>
            <a:fld id="{D7785003-EE72-D743-A235-15A73D756E2F}" type="slidenum">
              <a:rPr lang="en-US" smtClean="0"/>
              <a:t>3</a:t>
            </a:fld>
            <a:endParaRPr lang="en-US"/>
          </a:p>
        </p:txBody>
      </p:sp>
    </p:spTree>
    <p:extLst>
      <p:ext uri="{BB962C8B-B14F-4D97-AF65-F5344CB8AC3E}">
        <p14:creationId xmlns:p14="http://schemas.microsoft.com/office/powerpoint/2010/main" val="3768476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https://www.researchgate.net/publication/280586047_The_role_of_Alu_elements_in_the_cis-regulation_of_RNA_processing</a:t>
            </a:r>
            <a:endParaRPr lang="en-US" dirty="0"/>
          </a:p>
        </p:txBody>
      </p:sp>
      <p:sp>
        <p:nvSpPr>
          <p:cNvPr id="4" name="Slide Number Placeholder 3"/>
          <p:cNvSpPr>
            <a:spLocks noGrp="1"/>
          </p:cNvSpPr>
          <p:nvPr>
            <p:ph type="sldNum" sz="quarter" idx="5"/>
          </p:nvPr>
        </p:nvSpPr>
        <p:spPr/>
        <p:txBody>
          <a:bodyPr/>
          <a:lstStyle/>
          <a:p>
            <a:fld id="{D7785003-EE72-D743-A235-15A73D756E2F}" type="slidenum">
              <a:rPr lang="en-US" smtClean="0"/>
              <a:t>5</a:t>
            </a:fld>
            <a:endParaRPr lang="en-US"/>
          </a:p>
        </p:txBody>
      </p:sp>
    </p:spTree>
    <p:extLst>
      <p:ext uri="{BB962C8B-B14F-4D97-AF65-F5344CB8AC3E}">
        <p14:creationId xmlns:p14="http://schemas.microsoft.com/office/powerpoint/2010/main" val="3041771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a:extLst>
              <a:ext uri="{FF2B5EF4-FFF2-40B4-BE49-F238E27FC236}">
                <a16:creationId xmlns:a16="http://schemas.microsoft.com/office/drawing/2014/main" id="{7397C616-D2EA-F244-8E0D-F8E2A3E6C82F}"/>
              </a:ext>
            </a:extLst>
          </p:cNvPr>
          <p:cNvSpPr>
            <a:spLocks noGrp="1" noRot="1" noChangeAspect="1" noTextEdit="1"/>
          </p:cNvSpPr>
          <p:nvPr>
            <p:ph type="sldImg"/>
          </p:nvPr>
        </p:nvSpPr>
        <p:spPr>
          <a:ln/>
        </p:spPr>
      </p:sp>
      <p:sp>
        <p:nvSpPr>
          <p:cNvPr id="64515" name="Notes Placeholder 2">
            <a:extLst>
              <a:ext uri="{FF2B5EF4-FFF2-40B4-BE49-F238E27FC236}">
                <a16:creationId xmlns:a16="http://schemas.microsoft.com/office/drawing/2014/main" id="{3D4A9385-234D-FF4E-8317-2AB83CDD697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Corbel" panose="020B0503020204020204" pitchFamily="34" charset="0"/>
              <a:ea typeface="ＭＳ Ｐゴシック" panose="020B0600070205080204" pitchFamily="34" charset="-128"/>
              <a:cs typeface="Geneva" panose="020B0503030404040204" pitchFamily="34" charset="0"/>
            </a:endParaRPr>
          </a:p>
        </p:txBody>
      </p:sp>
      <p:sp>
        <p:nvSpPr>
          <p:cNvPr id="64516" name="Slide Number Placeholder 3">
            <a:extLst>
              <a:ext uri="{FF2B5EF4-FFF2-40B4-BE49-F238E27FC236}">
                <a16:creationId xmlns:a16="http://schemas.microsoft.com/office/drawing/2014/main" id="{FC03FE1D-2B61-3A49-894C-D13CF2F63ED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BC22AA7-BDD4-5B4D-8686-1971072D300E}" type="slidenum">
              <a:rPr lang="en-US" altLang="en-US" sz="1200">
                <a:latin typeface="Corbel" panose="020B0503020204020204" pitchFamily="34" charset="0"/>
              </a:rPr>
              <a:pPr/>
              <a:t>11</a:t>
            </a:fld>
            <a:endParaRPr lang="en-US" altLang="en-US" sz="1200">
              <a:latin typeface="Corbel" panose="020B0503020204020204" pitchFamily="34" charset="0"/>
            </a:endParaRPr>
          </a:p>
        </p:txBody>
      </p:sp>
    </p:spTree>
    <p:extLst>
      <p:ext uri="{BB962C8B-B14F-4D97-AF65-F5344CB8AC3E}">
        <p14:creationId xmlns:p14="http://schemas.microsoft.com/office/powerpoint/2010/main" val="455850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a:extLst>
              <a:ext uri="{FF2B5EF4-FFF2-40B4-BE49-F238E27FC236}">
                <a16:creationId xmlns:a16="http://schemas.microsoft.com/office/drawing/2014/main" id="{AB2904B5-385D-DB41-B06C-D429C03E2988}"/>
              </a:ext>
            </a:extLst>
          </p:cNvPr>
          <p:cNvSpPr>
            <a:spLocks noGrp="1" noRot="1" noChangeAspect="1" noTextEdit="1"/>
          </p:cNvSpPr>
          <p:nvPr>
            <p:ph type="sldImg"/>
          </p:nvPr>
        </p:nvSpPr>
        <p:spPr>
          <a:ln/>
        </p:spPr>
      </p:sp>
      <p:sp>
        <p:nvSpPr>
          <p:cNvPr id="65539" name="Notes Placeholder 2">
            <a:extLst>
              <a:ext uri="{FF2B5EF4-FFF2-40B4-BE49-F238E27FC236}">
                <a16:creationId xmlns:a16="http://schemas.microsoft.com/office/drawing/2014/main" id="{CFD85A17-5E1B-D041-B477-46698345D53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Corbel" panose="020B0503020204020204" pitchFamily="34" charset="0"/>
              <a:ea typeface="ＭＳ Ｐゴシック" panose="020B0600070205080204" pitchFamily="34" charset="-128"/>
              <a:cs typeface="Geneva" panose="020B0503030404040204" pitchFamily="34" charset="0"/>
            </a:endParaRPr>
          </a:p>
        </p:txBody>
      </p:sp>
      <p:sp>
        <p:nvSpPr>
          <p:cNvPr id="65540" name="Slide Number Placeholder 3">
            <a:extLst>
              <a:ext uri="{FF2B5EF4-FFF2-40B4-BE49-F238E27FC236}">
                <a16:creationId xmlns:a16="http://schemas.microsoft.com/office/drawing/2014/main" id="{ABB680AB-B013-1C42-8F7B-46B7D8021F39}"/>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6D22C2A-A900-0A42-BFEC-13EBE9CC2832}" type="slidenum">
              <a:rPr lang="en-US" altLang="en-US" sz="1200">
                <a:latin typeface="Corbel" panose="020B0503020204020204" pitchFamily="34" charset="0"/>
              </a:rPr>
              <a:pPr/>
              <a:t>12</a:t>
            </a:fld>
            <a:endParaRPr lang="en-US" altLang="en-US" sz="1200">
              <a:latin typeface="Corbel" panose="020B0503020204020204" pitchFamily="34" charset="0"/>
            </a:endParaRPr>
          </a:p>
        </p:txBody>
      </p:sp>
    </p:spTree>
    <p:extLst>
      <p:ext uri="{BB962C8B-B14F-4D97-AF65-F5344CB8AC3E}">
        <p14:creationId xmlns:p14="http://schemas.microsoft.com/office/powerpoint/2010/main" val="336700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https://pdfs.semanticscholar.org/948f/d800ecdd3c99488dde36b41480ca1b8acce3.pdf?_ga=2.103574656.1648217994.1567678077-946751234.1560755147</a:t>
            </a:r>
            <a:endParaRPr lang="en-US" dirty="0"/>
          </a:p>
        </p:txBody>
      </p:sp>
      <p:sp>
        <p:nvSpPr>
          <p:cNvPr id="4" name="Slide Number Placeholder 3"/>
          <p:cNvSpPr>
            <a:spLocks noGrp="1"/>
          </p:cNvSpPr>
          <p:nvPr>
            <p:ph type="sldNum" sz="quarter" idx="5"/>
          </p:nvPr>
        </p:nvSpPr>
        <p:spPr/>
        <p:txBody>
          <a:bodyPr/>
          <a:lstStyle/>
          <a:p>
            <a:fld id="{D7785003-EE72-D743-A235-15A73D756E2F}" type="slidenum">
              <a:rPr lang="en-US" smtClean="0"/>
              <a:t>14</a:t>
            </a:fld>
            <a:endParaRPr lang="en-US"/>
          </a:p>
        </p:txBody>
      </p:sp>
    </p:spTree>
    <p:extLst>
      <p:ext uri="{BB962C8B-B14F-4D97-AF65-F5344CB8AC3E}">
        <p14:creationId xmlns:p14="http://schemas.microsoft.com/office/powerpoint/2010/main" val="3799839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A595D-68E2-AC40-90FC-986E9A15736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3397365-9FBD-1446-A0E3-67350D6324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53E66E-2535-D749-B953-D74BC4C23B7F}"/>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5" name="Footer Placeholder 4">
            <a:extLst>
              <a:ext uri="{FF2B5EF4-FFF2-40B4-BE49-F238E27FC236}">
                <a16:creationId xmlns:a16="http://schemas.microsoft.com/office/drawing/2014/main" id="{9D7CFC6F-0DFB-3D46-87B6-A97945CCC3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099038-F565-6642-BF59-6A3A335B09F1}"/>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1003086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397AD-2E35-974D-B98B-66290BF3F6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055F16A-8B40-F448-8A3F-A5BC2AC361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6B960-9CDD-654B-B572-C832A00BF4C1}"/>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5" name="Footer Placeholder 4">
            <a:extLst>
              <a:ext uri="{FF2B5EF4-FFF2-40B4-BE49-F238E27FC236}">
                <a16:creationId xmlns:a16="http://schemas.microsoft.com/office/drawing/2014/main" id="{7AEF9560-C037-EB44-A0BB-512770CB6F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0582B4-1C0F-3E41-9040-084E39185D31}"/>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94183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B1AB7-31F0-D445-A05B-E12F1C183A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82DCF8F-3C7B-5C49-86E2-9CA8526AEB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D3B0F2-A32C-D746-8A39-EF98FD303DD7}"/>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5" name="Footer Placeholder 4">
            <a:extLst>
              <a:ext uri="{FF2B5EF4-FFF2-40B4-BE49-F238E27FC236}">
                <a16:creationId xmlns:a16="http://schemas.microsoft.com/office/drawing/2014/main" id="{E5B01084-6ABD-AC45-BF15-69EBA865B3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E8A946-075E-2248-A62B-E12E011CC168}"/>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17484159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4" name="Title Placeholder 1"/>
          <p:cNvSpPr>
            <a:spLocks noGrp="1"/>
          </p:cNvSpPr>
          <p:nvPr>
            <p:ph type="title"/>
          </p:nvPr>
        </p:nvSpPr>
        <p:spPr bwMode="auto">
          <a:xfrm>
            <a:off x="406400" y="0"/>
            <a:ext cx="11582400" cy="554038"/>
          </a:xfrm>
          <a:prstGeom prst="rect">
            <a:avLst/>
          </a:prstGeom>
          <a:noFill/>
          <a:ln w="9525">
            <a:noFill/>
            <a:miter lim="800000"/>
            <a:headEnd/>
            <a:tailEnd/>
          </a:ln>
        </p:spPr>
        <p:txBody>
          <a:bodyPr wrap="none" lIns="91440" tIns="45720" rIns="91440" bIns="45720"/>
          <a:lstStyle/>
          <a:p>
            <a:pPr lvl="0"/>
            <a:r>
              <a:rPr lang="en-US" dirty="0"/>
              <a:t>Click to edit Master title style</a:t>
            </a:r>
          </a:p>
        </p:txBody>
      </p:sp>
    </p:spTree>
    <p:extLst>
      <p:ext uri="{BB962C8B-B14F-4D97-AF65-F5344CB8AC3E}">
        <p14:creationId xmlns:p14="http://schemas.microsoft.com/office/powerpoint/2010/main" val="3265140580"/>
      </p:ext>
    </p:extLst>
  </p:cSld>
  <p:clrMapOvr>
    <a:masterClrMapping/>
  </p:clrMapOvr>
  <p:transition>
    <p:check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BCD81-D61D-8545-9F55-D06F7858F2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48F707-D79E-F943-9D51-F46D969586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26DD64-79B4-644B-8E80-D994E1227FBB}"/>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5" name="Footer Placeholder 4">
            <a:extLst>
              <a:ext uri="{FF2B5EF4-FFF2-40B4-BE49-F238E27FC236}">
                <a16:creationId xmlns:a16="http://schemas.microsoft.com/office/drawing/2014/main" id="{D29C0AAB-49A1-9942-859A-9214175282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60F1BB-5A80-0A4D-BAA1-B59B6431166D}"/>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2101901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3B07A-6516-B14A-86BB-756C4967A5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ECA42C-8B15-E541-AD2F-26331B59B6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0B53EE-D790-2A4E-91A9-26B483669733}"/>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5" name="Footer Placeholder 4">
            <a:extLst>
              <a:ext uri="{FF2B5EF4-FFF2-40B4-BE49-F238E27FC236}">
                <a16:creationId xmlns:a16="http://schemas.microsoft.com/office/drawing/2014/main" id="{7D3F97A0-4879-0A4C-BF54-F0AEB7C189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A6152-2CD0-5549-A2C4-352E4B8CE874}"/>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273329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0B1B8-2E90-0B41-9F62-D57D6201C1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BCBDC0-9CED-0A4D-8CA3-BA3578623E2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DC71D72-B2AA-8047-991F-F0FB8ABDFA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153E474-906D-094D-B60A-D79603FD3866}"/>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6" name="Footer Placeholder 5">
            <a:extLst>
              <a:ext uri="{FF2B5EF4-FFF2-40B4-BE49-F238E27FC236}">
                <a16:creationId xmlns:a16="http://schemas.microsoft.com/office/drawing/2014/main" id="{18AC0372-B07D-5241-B79A-9799588098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9A4275-9EF3-3944-A7BA-E17B5B34C523}"/>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40244698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F7442-F01A-0045-8D89-6EC14A50E16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CB9FA2-65C2-ED47-BB51-1F52819F9F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CA59F4-8EBF-0243-9567-A680BCC8F4E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3B99DDC-8763-6440-AF27-C1396D8429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4B9306-8CD7-1245-BDB6-0143E44AA2E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7E9D35E-781E-6A48-9777-B77B14458E99}"/>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8" name="Footer Placeholder 7">
            <a:extLst>
              <a:ext uri="{FF2B5EF4-FFF2-40B4-BE49-F238E27FC236}">
                <a16:creationId xmlns:a16="http://schemas.microsoft.com/office/drawing/2014/main" id="{ACF855B8-2CAE-1448-AE0E-51DF18E005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4D6625-E908-C742-A017-0C8184D492F4}"/>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3100284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FE87-9152-BD4C-99F5-5B4995F5AD0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7B8C6C-CF42-BF4B-80C8-0DE38CB88E1D}"/>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4" name="Footer Placeholder 3">
            <a:extLst>
              <a:ext uri="{FF2B5EF4-FFF2-40B4-BE49-F238E27FC236}">
                <a16:creationId xmlns:a16="http://schemas.microsoft.com/office/drawing/2014/main" id="{9AABBF38-751A-3B4B-8B4C-A8246B8749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ED427B-95AD-8E4A-A362-E2B0651F9A7F}"/>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328383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FC8415-4CE5-E842-A0C9-FF1B4EC828E5}"/>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3" name="Footer Placeholder 2">
            <a:extLst>
              <a:ext uri="{FF2B5EF4-FFF2-40B4-BE49-F238E27FC236}">
                <a16:creationId xmlns:a16="http://schemas.microsoft.com/office/drawing/2014/main" id="{E51CB530-070D-324A-A661-1D078CC0317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46AADC-A0CB-1A48-8CA9-B0A57660528A}"/>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3771713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F52DC-C775-154D-A11F-66B2259DD3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AEF9274-ECAE-764D-BDE0-6383E4B03F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1368C6-CC9B-9B46-A160-ED596F1CC1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C357A4-B8FF-9548-AE8E-E2FF82E1EE57}"/>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6" name="Footer Placeholder 5">
            <a:extLst>
              <a:ext uri="{FF2B5EF4-FFF2-40B4-BE49-F238E27FC236}">
                <a16:creationId xmlns:a16="http://schemas.microsoft.com/office/drawing/2014/main" id="{84A8BEA0-C7A7-F24B-BCD8-319359C6E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67C1D5-643D-7C4B-8172-C25A3AAB52C8}"/>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3026591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DE606-65CC-C242-88A6-B32B5F141C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1B9D7F-4C67-CC45-8BBB-31019ED14A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D0A753E-6150-0247-9B02-AFF3021FEC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C509C6-5D96-0F47-9C20-089D08579D26}"/>
              </a:ext>
            </a:extLst>
          </p:cNvPr>
          <p:cNvSpPr>
            <a:spLocks noGrp="1"/>
          </p:cNvSpPr>
          <p:nvPr>
            <p:ph type="dt" sz="half" idx="10"/>
          </p:nvPr>
        </p:nvSpPr>
        <p:spPr/>
        <p:txBody>
          <a:bodyPr/>
          <a:lstStyle/>
          <a:p>
            <a:fld id="{2C4199E3-B7C5-9B44-A6BC-CF5E4BDA9143}" type="datetimeFigureOut">
              <a:rPr lang="en-US" smtClean="0"/>
              <a:t>11/13/19</a:t>
            </a:fld>
            <a:endParaRPr lang="en-US"/>
          </a:p>
        </p:txBody>
      </p:sp>
      <p:sp>
        <p:nvSpPr>
          <p:cNvPr id="6" name="Footer Placeholder 5">
            <a:extLst>
              <a:ext uri="{FF2B5EF4-FFF2-40B4-BE49-F238E27FC236}">
                <a16:creationId xmlns:a16="http://schemas.microsoft.com/office/drawing/2014/main" id="{E2996637-11E3-A24C-99E6-85DCE42758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9E8BE8-B3CD-D640-960C-9549624559F4}"/>
              </a:ext>
            </a:extLst>
          </p:cNvPr>
          <p:cNvSpPr>
            <a:spLocks noGrp="1"/>
          </p:cNvSpPr>
          <p:nvPr>
            <p:ph type="sldNum" sz="quarter" idx="12"/>
          </p:nvPr>
        </p:nvSpPr>
        <p:spPr/>
        <p:txBody>
          <a:bodyPr/>
          <a:lstStyle/>
          <a:p>
            <a:fld id="{AB504020-6DD2-2548-A758-1770FD6F7CE3}" type="slidenum">
              <a:rPr lang="en-US" smtClean="0"/>
              <a:t>‹#›</a:t>
            </a:fld>
            <a:endParaRPr lang="en-US"/>
          </a:p>
        </p:txBody>
      </p:sp>
    </p:spTree>
    <p:extLst>
      <p:ext uri="{BB962C8B-B14F-4D97-AF65-F5344CB8AC3E}">
        <p14:creationId xmlns:p14="http://schemas.microsoft.com/office/powerpoint/2010/main" val="1375874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98E778-9E05-0B4C-B0E2-96075E9829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C61552-94F9-B644-95A7-AEC2D6BB41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0C5400-7F54-B747-9C2A-539A6FBC58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4199E3-B7C5-9B44-A6BC-CF5E4BDA9143}" type="datetimeFigureOut">
              <a:rPr lang="en-US" smtClean="0"/>
              <a:t>11/13/19</a:t>
            </a:fld>
            <a:endParaRPr lang="en-US"/>
          </a:p>
        </p:txBody>
      </p:sp>
      <p:sp>
        <p:nvSpPr>
          <p:cNvPr id="5" name="Footer Placeholder 4">
            <a:extLst>
              <a:ext uri="{FF2B5EF4-FFF2-40B4-BE49-F238E27FC236}">
                <a16:creationId xmlns:a16="http://schemas.microsoft.com/office/drawing/2014/main" id="{A1BCCB59-FCC5-6947-8887-3B8F92E44B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49BD519-9D99-B448-8715-CD8FA37862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504020-6DD2-2548-A758-1770FD6F7CE3}" type="slidenum">
              <a:rPr lang="en-US" smtClean="0"/>
              <a:t>‹#›</a:t>
            </a:fld>
            <a:endParaRPr lang="en-US"/>
          </a:p>
        </p:txBody>
      </p:sp>
    </p:spTree>
    <p:extLst>
      <p:ext uri="{BB962C8B-B14F-4D97-AF65-F5344CB8AC3E}">
        <p14:creationId xmlns:p14="http://schemas.microsoft.com/office/powerpoint/2010/main" val="5070638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www.proteomexchange.or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pdfs.semanticscholar.org/948f/d800ecdd3c99488dde36b41480ca1b8acce3.pdf?_ga=2.103574656.1648217994.1567678077-946751234.1560755147"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15.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hyperlink" Target="https://pdfs.semanticscholar.org/948f/d800ecdd3c99488dde36b41480ca1b8acce3.pdf?_ga=2.103574656.1648217994.1567678077-946751234.1560755147"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hyperlink" Target="https://www.ncbi.nlm.nih.gov/pmc/articles/PMC4912784/"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www.ebi.ac.uk/pride/archive/projects/PXD006537" TargetMode="External"/><Relationship Id="rId2" Type="http://schemas.openxmlformats.org/officeDocument/2006/relationships/hyperlink" Target="mailto:matthew.monroe@pnnl.gov" TargetMode="External"/><Relationship Id="rId1" Type="http://schemas.openxmlformats.org/officeDocument/2006/relationships/slideLayout" Target="../slideLayouts/slideLayout2.xml"/><Relationship Id="rId4" Type="http://schemas.openxmlformats.org/officeDocument/2006/relationships/hyperlink" Target="http://www.ebi.ac.uk/pride/archiv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ww.sciencedirect.com/science/article/pii/S2095927316302924"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mun.ca/biology/scarr/SINE.html" TargetMode="External"/><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researchgate.net/publication/280586047_The_role_of_Alu_elements_in_the_cis-regulation_of_RNA_processin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www.ebi.ac.uk/pride" TargetMode="Externa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DF487-9995-C34B-A5A1-CBA14CF58753}"/>
              </a:ext>
            </a:extLst>
          </p:cNvPr>
          <p:cNvSpPr>
            <a:spLocks noGrp="1"/>
          </p:cNvSpPr>
          <p:nvPr>
            <p:ph type="ctrTitle"/>
          </p:nvPr>
        </p:nvSpPr>
        <p:spPr>
          <a:xfrm>
            <a:off x="1423851" y="900816"/>
            <a:ext cx="9344297" cy="1398768"/>
          </a:xfrm>
        </p:spPr>
        <p:txBody>
          <a:bodyPr>
            <a:normAutofit/>
          </a:bodyPr>
          <a:lstStyle/>
          <a:p>
            <a:r>
              <a:rPr lang="en-US" sz="3500" b="1" dirty="0">
                <a:latin typeface="Arial" panose="020B0604020202020204" pitchFamily="34" charset="0"/>
                <a:cs typeface="Arial" panose="020B0604020202020204" pitchFamily="34" charset="0"/>
              </a:rPr>
              <a:t>Identification of Novel Expressed Peptides from Human Brain: a Pilot Study</a:t>
            </a:r>
          </a:p>
        </p:txBody>
      </p:sp>
      <p:sp>
        <p:nvSpPr>
          <p:cNvPr id="3" name="Subtitle 2">
            <a:extLst>
              <a:ext uri="{FF2B5EF4-FFF2-40B4-BE49-F238E27FC236}">
                <a16:creationId xmlns:a16="http://schemas.microsoft.com/office/drawing/2014/main" id="{6ED6EAA2-F6BB-4F41-951F-9524F54E9109}"/>
              </a:ext>
            </a:extLst>
          </p:cNvPr>
          <p:cNvSpPr>
            <a:spLocks noGrp="1"/>
          </p:cNvSpPr>
          <p:nvPr>
            <p:ph type="subTitle" idx="1"/>
          </p:nvPr>
        </p:nvSpPr>
        <p:spPr/>
        <p:txBody>
          <a:bodyPr/>
          <a:lstStyle/>
          <a:p>
            <a:r>
              <a:rPr lang="en-US" dirty="0" err="1"/>
              <a:t>Shanzida</a:t>
            </a:r>
            <a:r>
              <a:rPr lang="en-US" dirty="0"/>
              <a:t> Jahan Siddique </a:t>
            </a:r>
          </a:p>
        </p:txBody>
      </p:sp>
    </p:spTree>
    <p:extLst>
      <p:ext uri="{BB962C8B-B14F-4D97-AF65-F5344CB8AC3E}">
        <p14:creationId xmlns:p14="http://schemas.microsoft.com/office/powerpoint/2010/main" val="34077925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7DB89ACF-1BE1-0546-B8C8-D0A157CA513C}"/>
              </a:ext>
            </a:extLst>
          </p:cNvPr>
          <p:cNvSpPr>
            <a:spLocks noGrp="1"/>
          </p:cNvSpPr>
          <p:nvPr>
            <p:ph type="title"/>
          </p:nvPr>
        </p:nvSpPr>
        <p:spPr>
          <a:xfrm>
            <a:off x="1524000" y="0"/>
            <a:ext cx="8153400" cy="762000"/>
          </a:xfrm>
        </p:spPr>
        <p:txBody>
          <a:bodyPr anchor="ctr">
            <a:normAutofit/>
          </a:bodyPr>
          <a:lstStyle/>
          <a:p>
            <a:pPr algn="ctr">
              <a:defRPr/>
            </a:pPr>
            <a:r>
              <a:rPr lang="en-GB" kern="1200" dirty="0" err="1">
                <a:latin typeface="Arial" charset="0"/>
                <a:cs typeface="ＭＳ Ｐゴシック" charset="0"/>
              </a:rPr>
              <a:t>ProteomeXchange</a:t>
            </a:r>
            <a:r>
              <a:rPr lang="en-GB" kern="1200" dirty="0">
                <a:latin typeface="Arial" charset="0"/>
                <a:cs typeface="ＭＳ Ｐゴシック" charset="0"/>
              </a:rPr>
              <a:t> Consortium</a:t>
            </a:r>
            <a:endParaRPr lang="en-US" dirty="0">
              <a:latin typeface="Arial" charset="0"/>
              <a:cs typeface="ＭＳ Ｐゴシック" charset="0"/>
            </a:endParaRPr>
          </a:p>
        </p:txBody>
      </p:sp>
      <p:sp>
        <p:nvSpPr>
          <p:cNvPr id="29699" name="Rectangle 3">
            <a:extLst>
              <a:ext uri="{FF2B5EF4-FFF2-40B4-BE49-F238E27FC236}">
                <a16:creationId xmlns:a16="http://schemas.microsoft.com/office/drawing/2014/main" id="{24D71165-BB20-9A46-8727-79D496F7758A}"/>
              </a:ext>
            </a:extLst>
          </p:cNvPr>
          <p:cNvSpPr>
            <a:spLocks noChangeArrowheads="1"/>
          </p:cNvSpPr>
          <p:nvPr/>
        </p:nvSpPr>
        <p:spPr bwMode="auto">
          <a:xfrm>
            <a:off x="1524000" y="774701"/>
            <a:ext cx="6261100" cy="501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90000" tIns="46800" rIns="90000" bIns="46800">
            <a:spAutoFit/>
          </a:bodyPr>
          <a:lstStyle>
            <a:lvl1pPr marL="174625" indent="274638">
              <a:spcBef>
                <a:spcPct val="20000"/>
              </a:spcBef>
              <a:buClr>
                <a:schemeClr val="accent1"/>
              </a:buClr>
              <a:buChar char="•"/>
              <a:tabLst>
                <a:tab pos="449263" algn="l"/>
              </a:tabLst>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lgn="just">
              <a:spcBef>
                <a:spcPct val="0"/>
              </a:spcBef>
              <a:buClrTx/>
            </a:pPr>
            <a:r>
              <a:rPr lang="en-GB" altLang="en-US" sz="2000" b="1">
                <a:latin typeface="Arial" panose="020B0604020202020204" pitchFamily="34" charset="0"/>
              </a:rPr>
              <a:t>Goal: </a:t>
            </a:r>
            <a:r>
              <a:rPr lang="en-GB" altLang="en-US" sz="2000">
                <a:latin typeface="Arial" panose="020B0604020202020204" pitchFamily="34" charset="0"/>
              </a:rPr>
              <a:t>Development of a </a:t>
            </a:r>
            <a:r>
              <a:rPr lang="en-GB" altLang="en-US" sz="2000" b="1">
                <a:latin typeface="Arial" panose="020B0604020202020204" pitchFamily="34" charset="0"/>
              </a:rPr>
              <a:t>framework</a:t>
            </a:r>
            <a:r>
              <a:rPr lang="en-GB" altLang="en-US" sz="2000">
                <a:latin typeface="Arial" panose="020B0604020202020204" pitchFamily="34" charset="0"/>
              </a:rPr>
              <a:t> to allow </a:t>
            </a:r>
            <a:r>
              <a:rPr lang="en-GB" altLang="en-US" sz="2000" b="1">
                <a:latin typeface="Arial" panose="020B0604020202020204" pitchFamily="34" charset="0"/>
              </a:rPr>
              <a:t>standard data submission </a:t>
            </a:r>
            <a:r>
              <a:rPr lang="en-GB" altLang="en-US" sz="2000">
                <a:latin typeface="Arial" panose="020B0604020202020204" pitchFamily="34" charset="0"/>
              </a:rPr>
              <a:t>and </a:t>
            </a:r>
            <a:r>
              <a:rPr lang="en-GB" altLang="en-US" sz="2000" b="1">
                <a:latin typeface="Arial" panose="020B0604020202020204" pitchFamily="34" charset="0"/>
              </a:rPr>
              <a:t>dissemination pipelines </a:t>
            </a:r>
            <a:r>
              <a:rPr lang="en-GB" altLang="en-US" sz="2000">
                <a:latin typeface="Arial" panose="020B0604020202020204" pitchFamily="34" charset="0"/>
              </a:rPr>
              <a:t>between the main existing proteomics repositories.</a:t>
            </a:r>
          </a:p>
          <a:p>
            <a:pPr algn="just">
              <a:spcBef>
                <a:spcPct val="0"/>
              </a:spcBef>
              <a:buClrTx/>
            </a:pPr>
            <a:endParaRPr lang="en-GB" altLang="en-US" sz="2000">
              <a:latin typeface="Arial" panose="020B0604020202020204" pitchFamily="34" charset="0"/>
            </a:endParaRPr>
          </a:p>
          <a:p>
            <a:pPr algn="just">
              <a:spcBef>
                <a:spcPct val="0"/>
              </a:spcBef>
              <a:buClrTx/>
            </a:pPr>
            <a:r>
              <a:rPr lang="en-GB" altLang="en-US" sz="2000">
                <a:latin typeface="Arial" panose="020B0604020202020204" pitchFamily="34" charset="0"/>
              </a:rPr>
              <a:t>Includes </a:t>
            </a:r>
            <a:r>
              <a:rPr lang="en-GB" altLang="en-US" sz="2000" b="1">
                <a:latin typeface="Arial" panose="020B0604020202020204" pitchFamily="34" charset="0"/>
              </a:rPr>
              <a:t>PeptideAtlas </a:t>
            </a:r>
            <a:r>
              <a:rPr lang="en-GB" altLang="en-US" sz="2000">
                <a:latin typeface="Arial" panose="020B0604020202020204" pitchFamily="34" charset="0"/>
              </a:rPr>
              <a:t>(ISB, Seattle), </a:t>
            </a:r>
            <a:r>
              <a:rPr lang="en-GB" altLang="en-US" sz="2000" b="1">
                <a:latin typeface="Arial" panose="020B0604020202020204" pitchFamily="34" charset="0"/>
              </a:rPr>
              <a:t>PRIDE </a:t>
            </a:r>
            <a:r>
              <a:rPr lang="en-GB" altLang="en-US" sz="2000">
                <a:latin typeface="Arial" panose="020B0604020202020204" pitchFamily="34" charset="0"/>
              </a:rPr>
              <a:t>(Cambridge, UK) and </a:t>
            </a:r>
            <a:r>
              <a:rPr lang="en-GB" altLang="en-US" sz="2000" b="1">
                <a:latin typeface="Arial" panose="020B0604020202020204" pitchFamily="34" charset="0"/>
              </a:rPr>
              <a:t>MassIVE </a:t>
            </a:r>
            <a:r>
              <a:rPr lang="en-GB" altLang="en-US" sz="2000">
                <a:latin typeface="Arial" panose="020B0604020202020204" pitchFamily="34" charset="0"/>
              </a:rPr>
              <a:t>(UCSD, San Diego).</a:t>
            </a:r>
          </a:p>
          <a:p>
            <a:pPr algn="just">
              <a:spcBef>
                <a:spcPct val="0"/>
              </a:spcBef>
              <a:buClrTx/>
            </a:pPr>
            <a:endParaRPr lang="en-GB" altLang="en-US" sz="2000">
              <a:latin typeface="Arial" panose="020B0604020202020204" pitchFamily="34" charset="0"/>
            </a:endParaRPr>
          </a:p>
          <a:p>
            <a:pPr algn="just">
              <a:spcBef>
                <a:spcPct val="0"/>
              </a:spcBef>
              <a:buClrTx/>
            </a:pPr>
            <a:r>
              <a:rPr lang="en-GB" altLang="en-US" sz="2000" b="1">
                <a:latin typeface="Arial" panose="020B0604020202020204" pitchFamily="34" charset="0"/>
              </a:rPr>
              <a:t>Tranche</a:t>
            </a:r>
            <a:r>
              <a:rPr lang="en-GB" altLang="en-US" sz="2000">
                <a:latin typeface="Arial" panose="020B0604020202020204" pitchFamily="34" charset="0"/>
              </a:rPr>
              <a:t> and </a:t>
            </a:r>
            <a:r>
              <a:rPr lang="en-GB" altLang="en-US" sz="2000" b="1">
                <a:latin typeface="Arial" panose="020B0604020202020204" pitchFamily="34" charset="0"/>
              </a:rPr>
              <a:t>Peptidome</a:t>
            </a:r>
            <a:r>
              <a:rPr lang="en-GB" altLang="en-US" sz="2000">
                <a:latin typeface="Arial" panose="020B0604020202020204" pitchFamily="34" charset="0"/>
              </a:rPr>
              <a:t> initially included but discontinued.</a:t>
            </a:r>
          </a:p>
          <a:p>
            <a:pPr algn="just">
              <a:spcBef>
                <a:spcPct val="0"/>
              </a:spcBef>
              <a:buClrTx/>
            </a:pPr>
            <a:endParaRPr lang="en-GB" altLang="en-US" sz="2000" b="1">
              <a:latin typeface="Arial" panose="020B0604020202020204" pitchFamily="34" charset="0"/>
              <a:cs typeface="Arial" panose="020B0604020202020204" pitchFamily="34" charset="0"/>
            </a:endParaRPr>
          </a:p>
          <a:p>
            <a:pPr algn="just">
              <a:spcBef>
                <a:spcPct val="0"/>
              </a:spcBef>
              <a:buClrTx/>
            </a:pPr>
            <a:r>
              <a:rPr lang="en-GB" altLang="en-US" sz="2000" b="1">
                <a:latin typeface="Arial" panose="020B0604020202020204" pitchFamily="34" charset="0"/>
                <a:cs typeface="Arial" panose="020B0604020202020204" pitchFamily="34" charset="0"/>
              </a:rPr>
              <a:t>Common identifier space (PXD identifiers)</a:t>
            </a:r>
          </a:p>
          <a:p>
            <a:pPr algn="just">
              <a:spcBef>
                <a:spcPct val="0"/>
              </a:spcBef>
              <a:buClrTx/>
            </a:pPr>
            <a:endParaRPr lang="en-GB" altLang="en-US" sz="2000" b="1">
              <a:latin typeface="Arial" panose="020B0604020202020204" pitchFamily="34" charset="0"/>
              <a:cs typeface="Arial" panose="020B0604020202020204" pitchFamily="34" charset="0"/>
            </a:endParaRPr>
          </a:p>
          <a:p>
            <a:pPr algn="just">
              <a:spcBef>
                <a:spcPct val="0"/>
              </a:spcBef>
              <a:buClrTx/>
            </a:pPr>
            <a:r>
              <a:rPr lang="en-GB" altLang="en-US" sz="2000">
                <a:solidFill>
                  <a:srgbClr val="000000"/>
                </a:solidFill>
                <a:latin typeface="Arial" panose="020B0604020202020204" pitchFamily="34" charset="0"/>
                <a:cs typeface="Arial" panose="020B0604020202020204" pitchFamily="34" charset="0"/>
              </a:rPr>
              <a:t>Two supported data workflows: </a:t>
            </a:r>
            <a:r>
              <a:rPr lang="en-GB" altLang="en-US" sz="2000" b="1">
                <a:solidFill>
                  <a:srgbClr val="000000"/>
                </a:solidFill>
                <a:latin typeface="Arial" panose="020B0604020202020204" pitchFamily="34" charset="0"/>
                <a:cs typeface="Arial" panose="020B0604020202020204" pitchFamily="34" charset="0"/>
              </a:rPr>
              <a:t>MS/MS </a:t>
            </a:r>
            <a:r>
              <a:rPr lang="en-GB" altLang="en-US" sz="2000">
                <a:solidFill>
                  <a:srgbClr val="000000"/>
                </a:solidFill>
                <a:latin typeface="Arial" panose="020B0604020202020204" pitchFamily="34" charset="0"/>
                <a:cs typeface="Arial" panose="020B0604020202020204" pitchFamily="34" charset="0"/>
              </a:rPr>
              <a:t>and </a:t>
            </a:r>
            <a:r>
              <a:rPr lang="en-GB" altLang="en-US" sz="2000" b="1">
                <a:solidFill>
                  <a:srgbClr val="000000"/>
                </a:solidFill>
                <a:latin typeface="Arial" panose="020B0604020202020204" pitchFamily="34" charset="0"/>
                <a:cs typeface="Arial" panose="020B0604020202020204" pitchFamily="34" charset="0"/>
              </a:rPr>
              <a:t>SRM</a:t>
            </a:r>
            <a:r>
              <a:rPr lang="en-GB" altLang="en-US" sz="2000">
                <a:solidFill>
                  <a:srgbClr val="000000"/>
                </a:solidFill>
                <a:latin typeface="Arial" panose="020B0604020202020204" pitchFamily="34" charset="0"/>
                <a:cs typeface="Arial" panose="020B0604020202020204" pitchFamily="34" charset="0"/>
              </a:rPr>
              <a:t>.</a:t>
            </a:r>
          </a:p>
          <a:p>
            <a:pPr algn="just">
              <a:spcBef>
                <a:spcPct val="0"/>
              </a:spcBef>
              <a:buClrTx/>
            </a:pPr>
            <a:endParaRPr lang="en-GB" altLang="en-US" sz="2000" b="1">
              <a:solidFill>
                <a:srgbClr val="000000"/>
              </a:solidFill>
              <a:latin typeface="Arial" panose="020B0604020202020204" pitchFamily="34" charset="0"/>
              <a:cs typeface="Arial" panose="020B0604020202020204" pitchFamily="34" charset="0"/>
            </a:endParaRPr>
          </a:p>
          <a:p>
            <a:pPr algn="just">
              <a:spcBef>
                <a:spcPct val="0"/>
              </a:spcBef>
              <a:buClrTx/>
            </a:pPr>
            <a:r>
              <a:rPr lang="en-GB" altLang="en-US" sz="2000">
                <a:solidFill>
                  <a:srgbClr val="000000"/>
                </a:solidFill>
                <a:latin typeface="Arial" panose="020B0604020202020204" pitchFamily="34" charset="0"/>
                <a:cs typeface="Arial" panose="020B0604020202020204" pitchFamily="34" charset="0"/>
              </a:rPr>
              <a:t>Main objective: </a:t>
            </a:r>
            <a:r>
              <a:rPr lang="en-GB" altLang="en-US" sz="2000" b="1">
                <a:solidFill>
                  <a:srgbClr val="000000"/>
                </a:solidFill>
                <a:latin typeface="Arial" panose="020B0604020202020204" pitchFamily="34" charset="0"/>
                <a:cs typeface="Arial" panose="020B0604020202020204" pitchFamily="34" charset="0"/>
              </a:rPr>
              <a:t>Make life easier for researchers</a:t>
            </a:r>
            <a:endParaRPr lang="en-GB" altLang="en-US" sz="2000" b="1">
              <a:latin typeface="Arial" panose="020B0604020202020204" pitchFamily="34" charset="0"/>
              <a:cs typeface="Arial" panose="020B0604020202020204" pitchFamily="34" charset="0"/>
            </a:endParaRPr>
          </a:p>
        </p:txBody>
      </p:sp>
      <p:grpSp>
        <p:nvGrpSpPr>
          <p:cNvPr id="29700" name="Group 15">
            <a:extLst>
              <a:ext uri="{FF2B5EF4-FFF2-40B4-BE49-F238E27FC236}">
                <a16:creationId xmlns:a16="http://schemas.microsoft.com/office/drawing/2014/main" id="{0920CD23-F398-7D40-ACFC-D2DE4DE83DDE}"/>
              </a:ext>
            </a:extLst>
          </p:cNvPr>
          <p:cNvGrpSpPr>
            <a:grpSpLocks/>
          </p:cNvGrpSpPr>
          <p:nvPr/>
        </p:nvGrpSpPr>
        <p:grpSpPr bwMode="auto">
          <a:xfrm>
            <a:off x="7924800" y="2667000"/>
            <a:ext cx="2552700" cy="960438"/>
            <a:chOff x="6324600" y="2118360"/>
            <a:chExt cx="2551978" cy="960120"/>
          </a:xfrm>
        </p:grpSpPr>
        <p:pic>
          <p:nvPicPr>
            <p:cNvPr id="29707" name="Picture 11">
              <a:extLst>
                <a:ext uri="{FF2B5EF4-FFF2-40B4-BE49-F238E27FC236}">
                  <a16:creationId xmlns:a16="http://schemas.microsoft.com/office/drawing/2014/main" id="{80D50428-FC8A-2644-8C80-015A4F51F7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4600" y="2209800"/>
              <a:ext cx="1238250" cy="827690"/>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pic>
        <p:pic>
          <p:nvPicPr>
            <p:cNvPr id="29708" name="Picture 7">
              <a:extLst>
                <a:ext uri="{FF2B5EF4-FFF2-40B4-BE49-F238E27FC236}">
                  <a16:creationId xmlns:a16="http://schemas.microsoft.com/office/drawing/2014/main" id="{A7A3BADC-19EE-F94A-83C3-100648410C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72400" y="2118360"/>
              <a:ext cx="1104178" cy="960120"/>
            </a:xfrm>
            <a:prstGeom prst="rect">
              <a:avLst/>
            </a:prstGeom>
            <a:noFill/>
            <a:ln w="28575">
              <a:solidFill>
                <a:schemeClr val="tx2"/>
              </a:solidFill>
              <a:miter lim="800000"/>
              <a:headEnd/>
              <a:tailEnd/>
            </a:ln>
            <a:extLst>
              <a:ext uri="{909E8E84-426E-40DD-AFC4-6F175D3DCCD1}">
                <a14:hiddenFill xmlns:a14="http://schemas.microsoft.com/office/drawing/2010/main">
                  <a:solidFill>
                    <a:srgbClr val="FFFFFF"/>
                  </a:solidFill>
                </a14:hiddenFill>
              </a:ext>
            </a:extLst>
          </p:spPr>
        </p:pic>
      </p:grpSp>
      <p:sp>
        <p:nvSpPr>
          <p:cNvPr id="29701" name="Rectangle 24">
            <a:extLst>
              <a:ext uri="{FF2B5EF4-FFF2-40B4-BE49-F238E27FC236}">
                <a16:creationId xmlns:a16="http://schemas.microsoft.com/office/drawing/2014/main" id="{E9033E03-DBBF-DE41-95CB-64E9D5897D7B}"/>
              </a:ext>
            </a:extLst>
          </p:cNvPr>
          <p:cNvSpPr>
            <a:spLocks noChangeArrowheads="1"/>
          </p:cNvSpPr>
          <p:nvPr/>
        </p:nvSpPr>
        <p:spPr bwMode="auto">
          <a:xfrm>
            <a:off x="2711450" y="5732464"/>
            <a:ext cx="4032250" cy="40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eaLnBrk="1" hangingPunct="1">
              <a:spcBef>
                <a:spcPct val="0"/>
              </a:spcBef>
              <a:buClrTx/>
              <a:buFontTx/>
              <a:buNone/>
            </a:pPr>
            <a:r>
              <a:rPr lang="en-US" altLang="en-US" sz="2000">
                <a:solidFill>
                  <a:srgbClr val="000000"/>
                </a:solidFill>
                <a:latin typeface="Arial" panose="020B0604020202020204" pitchFamily="34" charset="0"/>
                <a:hlinkClick r:id="rId4"/>
              </a:rPr>
              <a:t>http://www.proteomexchange.org</a:t>
            </a:r>
            <a:endParaRPr lang="en-GB" altLang="en-US" sz="2000">
              <a:solidFill>
                <a:srgbClr val="000000"/>
              </a:solidFill>
              <a:latin typeface="Arial" panose="020B0604020202020204" pitchFamily="34" charset="0"/>
            </a:endParaRPr>
          </a:p>
        </p:txBody>
      </p:sp>
      <p:grpSp>
        <p:nvGrpSpPr>
          <p:cNvPr id="29702" name="Group 11">
            <a:extLst>
              <a:ext uri="{FF2B5EF4-FFF2-40B4-BE49-F238E27FC236}">
                <a16:creationId xmlns:a16="http://schemas.microsoft.com/office/drawing/2014/main" id="{2AD481AC-D582-7E42-856F-1C5514B08F22}"/>
              </a:ext>
            </a:extLst>
          </p:cNvPr>
          <p:cNvGrpSpPr>
            <a:grpSpLocks/>
          </p:cNvGrpSpPr>
          <p:nvPr/>
        </p:nvGrpSpPr>
        <p:grpSpPr bwMode="auto">
          <a:xfrm>
            <a:off x="8472488" y="1484313"/>
            <a:ext cx="1376362" cy="635000"/>
            <a:chOff x="6813269" y="1562100"/>
            <a:chExt cx="1376805" cy="634962"/>
          </a:xfrm>
        </p:grpSpPr>
        <p:sp>
          <p:nvSpPr>
            <p:cNvPr id="29705" name="Freeform 9">
              <a:extLst>
                <a:ext uri="{FF2B5EF4-FFF2-40B4-BE49-F238E27FC236}">
                  <a16:creationId xmlns:a16="http://schemas.microsoft.com/office/drawing/2014/main" id="{4661E1EA-D185-6642-AEB1-8A00F60EB51B}"/>
                </a:ext>
              </a:extLst>
            </p:cNvPr>
            <p:cNvSpPr>
              <a:spLocks/>
            </p:cNvSpPr>
            <p:nvPr/>
          </p:nvSpPr>
          <p:spPr bwMode="auto">
            <a:xfrm>
              <a:off x="6813269" y="1562100"/>
              <a:ext cx="1376805" cy="634962"/>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17694720 60000 65536"/>
                <a:gd name="T9" fmla="*/ 0 60000 65536"/>
                <a:gd name="T10" fmla="*/ 5898240 60000 65536"/>
                <a:gd name="T11" fmla="*/ 1179648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prstDash val="solid"/>
                  <a:round/>
                  <a:headEnd/>
                  <a:tailEnd/>
                </a14:hiddenLine>
              </a:ext>
            </a:extLst>
          </p:spPr>
          <p:txBody>
            <a:bodyPr wrap="none" lIns="90000" tIns="46800" rIns="90000" bIns="46800" anchor="ctr"/>
            <a:lstStyle/>
            <a:p>
              <a:endParaRPr lang="en-US"/>
            </a:p>
          </p:txBody>
        </p:sp>
        <p:pic>
          <p:nvPicPr>
            <p:cNvPr id="29706" name="Picture 10">
              <a:extLst>
                <a:ext uri="{FF2B5EF4-FFF2-40B4-BE49-F238E27FC236}">
                  <a16:creationId xmlns:a16="http://schemas.microsoft.com/office/drawing/2014/main" id="{98AFC5B7-FD39-554A-9417-95C71E437FE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865224" y="1692349"/>
              <a:ext cx="1288176" cy="390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9703" name="Picture 3">
            <a:extLst>
              <a:ext uri="{FF2B5EF4-FFF2-40B4-BE49-F238E27FC236}">
                <a16:creationId xmlns:a16="http://schemas.microsoft.com/office/drawing/2014/main" id="{B3E2576D-DA08-FB42-AB6B-D8A5A2B2CA0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337550" y="3848100"/>
            <a:ext cx="1828800" cy="914400"/>
          </a:xfrm>
          <a:prstGeom prst="rect">
            <a:avLst/>
          </a:prstGeom>
          <a:noFill/>
          <a:ln w="19050">
            <a:solidFill>
              <a:schemeClr val="tx2"/>
            </a:solidFill>
            <a:miter lim="800000"/>
            <a:headEnd/>
            <a:tailEnd/>
          </a:ln>
          <a:extLst>
            <a:ext uri="{909E8E84-426E-40DD-AFC4-6F175D3DCCD1}">
              <a14:hiddenFill xmlns:a14="http://schemas.microsoft.com/office/drawing/2010/main">
                <a:solidFill>
                  <a:srgbClr val="FFFFFF"/>
                </a:solidFill>
              </a14:hiddenFill>
            </a:ext>
          </a:extLst>
        </p:spPr>
      </p:pic>
      <p:sp>
        <p:nvSpPr>
          <p:cNvPr id="29704" name="TextBox 12">
            <a:extLst>
              <a:ext uri="{FF2B5EF4-FFF2-40B4-BE49-F238E27FC236}">
                <a16:creationId xmlns:a16="http://schemas.microsoft.com/office/drawing/2014/main" id="{E2B41AFB-7E1E-984C-A713-455CC86559E9}"/>
              </a:ext>
            </a:extLst>
          </p:cNvPr>
          <p:cNvSpPr txBox="1">
            <a:spLocks noChangeArrowheads="1"/>
          </p:cNvSpPr>
          <p:nvPr/>
        </p:nvSpPr>
        <p:spPr bwMode="auto">
          <a:xfrm>
            <a:off x="7578726" y="5732464"/>
            <a:ext cx="30892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400">
                <a:latin typeface="Arial" panose="020B0604020202020204" pitchFamily="34" charset="0"/>
              </a:rPr>
              <a:t>Vizcaíno </a:t>
            </a:r>
            <a:r>
              <a:rPr lang="en-US" altLang="en-US" sz="1400" i="1">
                <a:latin typeface="Arial" panose="020B0604020202020204" pitchFamily="34" charset="0"/>
              </a:rPr>
              <a:t>et al.</a:t>
            </a:r>
            <a:r>
              <a:rPr lang="en-US" altLang="en-US" sz="1400">
                <a:latin typeface="Arial" panose="020B0604020202020204" pitchFamily="34" charset="0"/>
              </a:rPr>
              <a:t>, </a:t>
            </a:r>
            <a:r>
              <a:rPr lang="en-US" altLang="en-US" sz="1400" i="1">
                <a:latin typeface="Arial" panose="020B0604020202020204" pitchFamily="34" charset="0"/>
              </a:rPr>
              <a:t>Nat Biotechnol</a:t>
            </a:r>
            <a:r>
              <a:rPr lang="en-US" altLang="en-US" sz="1400">
                <a:latin typeface="Arial" panose="020B0604020202020204" pitchFamily="34" charset="0"/>
              </a:rPr>
              <a:t>, 2014</a:t>
            </a:r>
          </a:p>
        </p:txBody>
      </p:sp>
    </p:spTree>
    <p:extLst>
      <p:ext uri="{BB962C8B-B14F-4D97-AF65-F5344CB8AC3E}">
        <p14:creationId xmlns:p14="http://schemas.microsoft.com/office/powerpoint/2010/main" val="2533797974"/>
      </p:ext>
    </p:extLst>
  </p:cSld>
  <p:clrMapOvr>
    <a:masterClrMapping/>
  </p:clrMapOvr>
  <p:transition>
    <p:check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Arrow Connector 10">
            <a:extLst>
              <a:ext uri="{FF2B5EF4-FFF2-40B4-BE49-F238E27FC236}">
                <a16:creationId xmlns:a16="http://schemas.microsoft.com/office/drawing/2014/main" id="{79204EC3-E5EC-924E-9B80-68160C619F4C}"/>
              </a:ext>
            </a:extLst>
          </p:cNvPr>
          <p:cNvCxnSpPr>
            <a:cxnSpLocks noChangeShapeType="1"/>
          </p:cNvCxnSpPr>
          <p:nvPr/>
        </p:nvCxnSpPr>
        <p:spPr bwMode="auto">
          <a:xfrm>
            <a:off x="8134350" y="2441575"/>
            <a:ext cx="844550" cy="1588"/>
          </a:xfrm>
          <a:prstGeom prst="straightConnector1">
            <a:avLst/>
          </a:prstGeom>
          <a:noFill/>
          <a:ln w="25400">
            <a:solidFill>
              <a:schemeClr val="accent2"/>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2" name="Straight Arrow Connector 11">
            <a:extLst>
              <a:ext uri="{FF2B5EF4-FFF2-40B4-BE49-F238E27FC236}">
                <a16:creationId xmlns:a16="http://schemas.microsoft.com/office/drawing/2014/main" id="{FDBB905B-2398-0546-A5F2-54C10E748691}"/>
              </a:ext>
            </a:extLst>
          </p:cNvPr>
          <p:cNvCxnSpPr>
            <a:cxnSpLocks noChangeShapeType="1"/>
            <a:stCxn id="15" idx="0"/>
            <a:endCxn id="34" idx="2"/>
          </p:cNvCxnSpPr>
          <p:nvPr/>
        </p:nvCxnSpPr>
        <p:spPr bwMode="auto">
          <a:xfrm flipV="1">
            <a:off x="7294564" y="1311276"/>
            <a:ext cx="7937" cy="790575"/>
          </a:xfrm>
          <a:prstGeom prst="straightConnector1">
            <a:avLst/>
          </a:prstGeom>
          <a:noFill/>
          <a:ln w="25400">
            <a:solidFill>
              <a:schemeClr val="accent2"/>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4" name="Straight Arrow Connector 13">
            <a:extLst>
              <a:ext uri="{FF2B5EF4-FFF2-40B4-BE49-F238E27FC236}">
                <a16:creationId xmlns:a16="http://schemas.microsoft.com/office/drawing/2014/main" id="{A7775B5C-09EF-7F4B-9FE3-304C84DB6B09}"/>
              </a:ext>
            </a:extLst>
          </p:cNvPr>
          <p:cNvCxnSpPr>
            <a:cxnSpLocks noChangeShapeType="1"/>
            <a:stCxn id="15" idx="5"/>
          </p:cNvCxnSpPr>
          <p:nvPr/>
        </p:nvCxnSpPr>
        <p:spPr bwMode="auto">
          <a:xfrm>
            <a:off x="7812088" y="2682876"/>
            <a:ext cx="1790700" cy="2265363"/>
          </a:xfrm>
          <a:prstGeom prst="straightConnector1">
            <a:avLst/>
          </a:prstGeom>
          <a:noFill/>
          <a:ln w="25400">
            <a:solidFill>
              <a:schemeClr val="accent2"/>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15" name="Oval 10">
            <a:extLst>
              <a:ext uri="{FF2B5EF4-FFF2-40B4-BE49-F238E27FC236}">
                <a16:creationId xmlns:a16="http://schemas.microsoft.com/office/drawing/2014/main" id="{17DE3D18-F7CC-D346-B96D-1D6153E11895}"/>
              </a:ext>
            </a:extLst>
          </p:cNvPr>
          <p:cNvSpPr>
            <a:spLocks noChangeArrowheads="1"/>
          </p:cNvSpPr>
          <p:nvPr/>
        </p:nvSpPr>
        <p:spPr bwMode="auto">
          <a:xfrm>
            <a:off x="6564314" y="2101850"/>
            <a:ext cx="1462087" cy="681038"/>
          </a:xfrm>
          <a:prstGeom prst="ellipse">
            <a:avLst/>
          </a:prstGeom>
          <a:solidFill>
            <a:schemeClr val="accent5">
              <a:lumMod val="20000"/>
              <a:lumOff val="80000"/>
            </a:schemeClr>
          </a:solidFill>
          <a:ln w="19050">
            <a:solidFill>
              <a:schemeClr val="tx1"/>
            </a:solidFill>
            <a:miter lim="800000"/>
            <a:headEnd/>
            <a:tailEnd/>
          </a:ln>
        </p:spPr>
        <p:txBody>
          <a:bodyPr wrap="none" anchor="ctr"/>
          <a:lstStyle/>
          <a:p>
            <a:pPr algn="ctr">
              <a:defRPr/>
            </a:pPr>
            <a:r>
              <a:rPr lang="en-GB" sz="1400" dirty="0" err="1">
                <a:latin typeface="Arial" charset="0"/>
                <a:ea typeface="ＭＳ Ｐゴシック" charset="0"/>
              </a:rPr>
              <a:t>ProteomeCentral</a:t>
            </a:r>
            <a:endParaRPr lang="en-GB" sz="1400" dirty="0">
              <a:latin typeface="Arial" charset="0"/>
              <a:ea typeface="ＭＳ Ｐゴシック" charset="0"/>
            </a:endParaRPr>
          </a:p>
        </p:txBody>
      </p:sp>
      <p:cxnSp>
        <p:nvCxnSpPr>
          <p:cNvPr id="17" name="Straight Arrow Connector 16">
            <a:extLst>
              <a:ext uri="{FF2B5EF4-FFF2-40B4-BE49-F238E27FC236}">
                <a16:creationId xmlns:a16="http://schemas.microsoft.com/office/drawing/2014/main" id="{A6B35A42-E18B-F549-9BA6-16A29C0A08D7}"/>
              </a:ext>
            </a:extLst>
          </p:cNvPr>
          <p:cNvCxnSpPr>
            <a:cxnSpLocks noChangeShapeType="1"/>
            <a:stCxn id="15" idx="4"/>
          </p:cNvCxnSpPr>
          <p:nvPr/>
        </p:nvCxnSpPr>
        <p:spPr bwMode="auto">
          <a:xfrm>
            <a:off x="7294563" y="2782888"/>
            <a:ext cx="31750" cy="2246312"/>
          </a:xfrm>
          <a:prstGeom prst="straightConnector1">
            <a:avLst/>
          </a:prstGeom>
          <a:noFill/>
          <a:ln w="25400">
            <a:solidFill>
              <a:schemeClr val="accent2"/>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8" name="Straight Arrow Connector 17">
            <a:extLst>
              <a:ext uri="{FF2B5EF4-FFF2-40B4-BE49-F238E27FC236}">
                <a16:creationId xmlns:a16="http://schemas.microsoft.com/office/drawing/2014/main" id="{9656F059-FDDF-6C46-BDB2-B9A3DE4CA0A7}"/>
              </a:ext>
            </a:extLst>
          </p:cNvPr>
          <p:cNvCxnSpPr>
            <a:cxnSpLocks noChangeShapeType="1"/>
          </p:cNvCxnSpPr>
          <p:nvPr/>
        </p:nvCxnSpPr>
        <p:spPr bwMode="auto">
          <a:xfrm flipV="1">
            <a:off x="3157538" y="2430463"/>
            <a:ext cx="895350" cy="25400"/>
          </a:xfrm>
          <a:prstGeom prst="straightConnector1">
            <a:avLst/>
          </a:prstGeom>
          <a:noFill/>
          <a:ln w="25400">
            <a:solidFill>
              <a:schemeClr val="accent2"/>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21" name="Rectangle 20">
            <a:extLst>
              <a:ext uri="{FF2B5EF4-FFF2-40B4-BE49-F238E27FC236}">
                <a16:creationId xmlns:a16="http://schemas.microsoft.com/office/drawing/2014/main" id="{02BEE39A-0293-C646-B052-F8E7518A9687}"/>
              </a:ext>
            </a:extLst>
          </p:cNvPr>
          <p:cNvSpPr/>
          <p:nvPr/>
        </p:nvSpPr>
        <p:spPr>
          <a:xfrm>
            <a:off x="1733550" y="2649539"/>
            <a:ext cx="1423988" cy="415925"/>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400" dirty="0">
                <a:solidFill>
                  <a:schemeClr val="tx1"/>
                </a:solidFill>
                <a:cs typeface="Arial" pitchFamily="34" charset="0"/>
              </a:rPr>
              <a:t>Metadata / Manuscript</a:t>
            </a:r>
          </a:p>
        </p:txBody>
      </p:sp>
      <p:sp>
        <p:nvSpPr>
          <p:cNvPr id="22" name="Rectangle 21">
            <a:extLst>
              <a:ext uri="{FF2B5EF4-FFF2-40B4-BE49-F238E27FC236}">
                <a16:creationId xmlns:a16="http://schemas.microsoft.com/office/drawing/2014/main" id="{EA5C9C6A-9ADF-5749-9FB7-9AF0C53522E2}"/>
              </a:ext>
            </a:extLst>
          </p:cNvPr>
          <p:cNvSpPr/>
          <p:nvPr/>
        </p:nvSpPr>
        <p:spPr>
          <a:xfrm>
            <a:off x="1733550" y="2235200"/>
            <a:ext cx="1423988" cy="414338"/>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400" dirty="0">
                <a:solidFill>
                  <a:schemeClr val="tx1"/>
                </a:solidFill>
                <a:cs typeface="Arial" pitchFamily="34" charset="0"/>
              </a:rPr>
              <a:t>Raw Data*</a:t>
            </a:r>
          </a:p>
        </p:txBody>
      </p:sp>
      <p:sp>
        <p:nvSpPr>
          <p:cNvPr id="23" name="Rectangle 22">
            <a:extLst>
              <a:ext uri="{FF2B5EF4-FFF2-40B4-BE49-F238E27FC236}">
                <a16:creationId xmlns:a16="http://schemas.microsoft.com/office/drawing/2014/main" id="{0C427482-21FC-5842-85FD-3798D9D47D1F}"/>
              </a:ext>
            </a:extLst>
          </p:cNvPr>
          <p:cNvSpPr/>
          <p:nvPr/>
        </p:nvSpPr>
        <p:spPr>
          <a:xfrm>
            <a:off x="1733550" y="1819276"/>
            <a:ext cx="1423988" cy="415925"/>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400" dirty="0">
                <a:solidFill>
                  <a:schemeClr val="tx1"/>
                </a:solidFill>
                <a:cs typeface="Arial" pitchFamily="34" charset="0"/>
              </a:rPr>
              <a:t>Results</a:t>
            </a:r>
          </a:p>
        </p:txBody>
      </p:sp>
      <p:cxnSp>
        <p:nvCxnSpPr>
          <p:cNvPr id="24" name="Straight Arrow Connector 23">
            <a:extLst>
              <a:ext uri="{FF2B5EF4-FFF2-40B4-BE49-F238E27FC236}">
                <a16:creationId xmlns:a16="http://schemas.microsoft.com/office/drawing/2014/main" id="{2EC0591D-FB46-FA47-9478-4FB1723DFEF8}"/>
              </a:ext>
            </a:extLst>
          </p:cNvPr>
          <p:cNvCxnSpPr>
            <a:cxnSpLocks noChangeShapeType="1"/>
            <a:stCxn id="30737" idx="2"/>
          </p:cNvCxnSpPr>
          <p:nvPr/>
        </p:nvCxnSpPr>
        <p:spPr bwMode="auto">
          <a:xfrm flipH="1">
            <a:off x="4953001" y="4410076"/>
            <a:ext cx="4763" cy="619125"/>
          </a:xfrm>
          <a:prstGeom prst="straightConnector1">
            <a:avLst/>
          </a:prstGeom>
          <a:noFill/>
          <a:ln w="25400">
            <a:solidFill>
              <a:schemeClr val="accent2"/>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nvGrpSpPr>
          <p:cNvPr id="30732" name="Group 109">
            <a:extLst>
              <a:ext uri="{FF2B5EF4-FFF2-40B4-BE49-F238E27FC236}">
                <a16:creationId xmlns:a16="http://schemas.microsoft.com/office/drawing/2014/main" id="{4AFA81A1-3059-744A-8320-7EBD5DF857AA}"/>
              </a:ext>
            </a:extLst>
          </p:cNvPr>
          <p:cNvGrpSpPr>
            <a:grpSpLocks/>
          </p:cNvGrpSpPr>
          <p:nvPr/>
        </p:nvGrpSpPr>
        <p:grpSpPr bwMode="auto">
          <a:xfrm>
            <a:off x="4489450" y="5040314"/>
            <a:ext cx="946150" cy="428625"/>
            <a:chOff x="3431971" y="5213268"/>
            <a:chExt cx="946402" cy="427512"/>
          </a:xfrm>
        </p:grpSpPr>
        <p:sp>
          <p:nvSpPr>
            <p:cNvPr id="25" name="Rectangle 24">
              <a:extLst>
                <a:ext uri="{FF2B5EF4-FFF2-40B4-BE49-F238E27FC236}">
                  <a16:creationId xmlns:a16="http://schemas.microsoft.com/office/drawing/2014/main" id="{B69B014B-0BE9-A541-968D-845E87F50251}"/>
                </a:ext>
              </a:extLst>
            </p:cNvPr>
            <p:cNvSpPr/>
            <p:nvPr/>
          </p:nvSpPr>
          <p:spPr>
            <a:xfrm>
              <a:off x="3431971" y="5213268"/>
              <a:ext cx="463673" cy="427512"/>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400">
                <a:solidFill>
                  <a:schemeClr val="tx1"/>
                </a:solidFill>
                <a:cs typeface="Arial" pitchFamily="34" charset="0"/>
              </a:endParaRPr>
            </a:p>
          </p:txBody>
        </p:sp>
        <p:sp>
          <p:nvSpPr>
            <p:cNvPr id="26" name="Rectangle 25">
              <a:extLst>
                <a:ext uri="{FF2B5EF4-FFF2-40B4-BE49-F238E27FC236}">
                  <a16:creationId xmlns:a16="http://schemas.microsoft.com/office/drawing/2014/main" id="{BF47AE88-DC4C-D14F-B6A2-8A228F068A01}"/>
                </a:ext>
              </a:extLst>
            </p:cNvPr>
            <p:cNvSpPr/>
            <p:nvPr/>
          </p:nvSpPr>
          <p:spPr>
            <a:xfrm>
              <a:off x="3895644" y="5213268"/>
              <a:ext cx="462086" cy="427512"/>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400">
                <a:solidFill>
                  <a:schemeClr val="tx1"/>
                </a:solidFill>
                <a:cs typeface="Arial" pitchFamily="34" charset="0"/>
              </a:endParaRPr>
            </a:p>
          </p:txBody>
        </p:sp>
        <p:sp>
          <p:nvSpPr>
            <p:cNvPr id="30793" name="TextBox 26">
              <a:extLst>
                <a:ext uri="{FF2B5EF4-FFF2-40B4-BE49-F238E27FC236}">
                  <a16:creationId xmlns:a16="http://schemas.microsoft.com/office/drawing/2014/main" id="{B80E0087-12A5-1840-8B92-2DB83A62507C}"/>
                </a:ext>
              </a:extLst>
            </p:cNvPr>
            <p:cNvSpPr txBox="1">
              <a:spLocks noChangeArrowheads="1"/>
            </p:cNvSpPr>
            <p:nvPr/>
          </p:nvSpPr>
          <p:spPr bwMode="auto">
            <a:xfrm>
              <a:off x="3515098" y="5272644"/>
              <a:ext cx="86327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400">
                  <a:latin typeface="Arial" panose="020B0604020202020204" pitchFamily="34" charset="0"/>
                  <a:cs typeface="Arial" panose="020B0604020202020204" pitchFamily="34" charset="0"/>
                </a:rPr>
                <a:t>Journals</a:t>
              </a:r>
            </a:p>
          </p:txBody>
        </p:sp>
      </p:grpSp>
      <p:grpSp>
        <p:nvGrpSpPr>
          <p:cNvPr id="30733" name="Group 96">
            <a:extLst>
              <a:ext uri="{FF2B5EF4-FFF2-40B4-BE49-F238E27FC236}">
                <a16:creationId xmlns:a16="http://schemas.microsoft.com/office/drawing/2014/main" id="{2E8B03EF-6B06-0F4D-B73D-EE81A7200521}"/>
              </a:ext>
            </a:extLst>
          </p:cNvPr>
          <p:cNvGrpSpPr>
            <a:grpSpLocks/>
          </p:cNvGrpSpPr>
          <p:nvPr/>
        </p:nvGrpSpPr>
        <p:grpSpPr bwMode="auto">
          <a:xfrm>
            <a:off x="9032875" y="2193925"/>
            <a:ext cx="1079500" cy="565150"/>
            <a:chOff x="6151418" y="3099460"/>
            <a:chExt cx="1080656" cy="415637"/>
          </a:xfrm>
        </p:grpSpPr>
        <p:sp>
          <p:nvSpPr>
            <p:cNvPr id="5" name="Rectangle 4">
              <a:extLst>
                <a:ext uri="{FF2B5EF4-FFF2-40B4-BE49-F238E27FC236}">
                  <a16:creationId xmlns:a16="http://schemas.microsoft.com/office/drawing/2014/main" id="{3F50D4C3-BD9B-3C4A-9167-04AE511667C6}"/>
                </a:ext>
              </a:extLst>
            </p:cNvPr>
            <p:cNvSpPr/>
            <p:nvPr/>
          </p:nvSpPr>
          <p:spPr>
            <a:xfrm>
              <a:off x="6721941" y="3099460"/>
              <a:ext cx="510133" cy="415637"/>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5" name="Rectangle 34">
              <a:extLst>
                <a:ext uri="{FF2B5EF4-FFF2-40B4-BE49-F238E27FC236}">
                  <a16:creationId xmlns:a16="http://schemas.microsoft.com/office/drawing/2014/main" id="{8859610A-7F73-E94E-BDF9-21F7DF735AE8}"/>
                </a:ext>
              </a:extLst>
            </p:cNvPr>
            <p:cNvSpPr/>
            <p:nvPr/>
          </p:nvSpPr>
          <p:spPr>
            <a:xfrm>
              <a:off x="6151418" y="3099460"/>
              <a:ext cx="570523" cy="415637"/>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0790" name="TextBox 40">
              <a:extLst>
                <a:ext uri="{FF2B5EF4-FFF2-40B4-BE49-F238E27FC236}">
                  <a16:creationId xmlns:a16="http://schemas.microsoft.com/office/drawing/2014/main" id="{246BBCAB-7806-8A43-8705-0FC3CD1F2717}"/>
                </a:ext>
              </a:extLst>
            </p:cNvPr>
            <p:cNvSpPr txBox="1">
              <a:spLocks noChangeArrowheads="1"/>
            </p:cNvSpPr>
            <p:nvPr/>
          </p:nvSpPr>
          <p:spPr bwMode="auto">
            <a:xfrm>
              <a:off x="6309661" y="3119364"/>
              <a:ext cx="889987" cy="38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400">
                  <a:latin typeface="Arial" panose="020B0604020202020204" pitchFamily="34" charset="0"/>
                  <a:cs typeface="Arial" panose="020B0604020202020204" pitchFamily="34" charset="0"/>
                </a:rPr>
                <a:t>UniProt/</a:t>
              </a:r>
            </a:p>
            <a:p>
              <a:pPr>
                <a:spcBef>
                  <a:spcPct val="0"/>
                </a:spcBef>
                <a:buClrTx/>
                <a:buFontTx/>
                <a:buNone/>
              </a:pPr>
              <a:r>
                <a:rPr lang="en-US" altLang="en-US" sz="1400">
                  <a:latin typeface="Arial" panose="020B0604020202020204" pitchFamily="34" charset="0"/>
                  <a:cs typeface="Arial" panose="020B0604020202020204" pitchFamily="34" charset="0"/>
                </a:rPr>
                <a:t>neXtProt</a:t>
              </a:r>
            </a:p>
          </p:txBody>
        </p:sp>
      </p:grpSp>
      <p:grpSp>
        <p:nvGrpSpPr>
          <p:cNvPr id="30734" name="Group 95">
            <a:extLst>
              <a:ext uri="{FF2B5EF4-FFF2-40B4-BE49-F238E27FC236}">
                <a16:creationId xmlns:a16="http://schemas.microsoft.com/office/drawing/2014/main" id="{29615DCF-D8F5-1E4E-B428-D9C488CF3F73}"/>
              </a:ext>
            </a:extLst>
          </p:cNvPr>
          <p:cNvGrpSpPr>
            <a:grpSpLocks/>
          </p:cNvGrpSpPr>
          <p:nvPr/>
        </p:nvGrpSpPr>
        <p:grpSpPr bwMode="auto">
          <a:xfrm>
            <a:off x="6796088" y="895351"/>
            <a:ext cx="1230312" cy="415925"/>
            <a:chOff x="6119655" y="2458192"/>
            <a:chExt cx="1231171" cy="415637"/>
          </a:xfrm>
        </p:grpSpPr>
        <p:sp>
          <p:nvSpPr>
            <p:cNvPr id="34" name="Rectangle 33">
              <a:extLst>
                <a:ext uri="{FF2B5EF4-FFF2-40B4-BE49-F238E27FC236}">
                  <a16:creationId xmlns:a16="http://schemas.microsoft.com/office/drawing/2014/main" id="{B012101A-3DBB-8847-8649-16F79930EA1C}"/>
                </a:ext>
              </a:extLst>
            </p:cNvPr>
            <p:cNvSpPr/>
            <p:nvPr/>
          </p:nvSpPr>
          <p:spPr>
            <a:xfrm>
              <a:off x="6140306" y="2458192"/>
              <a:ext cx="972228" cy="415637"/>
            </a:xfrm>
            <a:prstGeom prst="rect">
              <a:avLst/>
            </a:prstGeom>
            <a:solidFill>
              <a:srgbClr val="00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6" name="Rectangle 35">
              <a:extLst>
                <a:ext uri="{FF2B5EF4-FFF2-40B4-BE49-F238E27FC236}">
                  <a16:creationId xmlns:a16="http://schemas.microsoft.com/office/drawing/2014/main" id="{99043E04-A90E-3F45-BB45-1153B9122695}"/>
                </a:ext>
              </a:extLst>
            </p:cNvPr>
            <p:cNvSpPr/>
            <p:nvPr/>
          </p:nvSpPr>
          <p:spPr>
            <a:xfrm>
              <a:off x="7112535" y="2458192"/>
              <a:ext cx="119146" cy="415637"/>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0787" name="TextBox 41">
              <a:extLst>
                <a:ext uri="{FF2B5EF4-FFF2-40B4-BE49-F238E27FC236}">
                  <a16:creationId xmlns:a16="http://schemas.microsoft.com/office/drawing/2014/main" id="{FF6DDAF8-5296-2242-80A5-4CD64D05BD90}"/>
                </a:ext>
              </a:extLst>
            </p:cNvPr>
            <p:cNvSpPr txBox="1">
              <a:spLocks noChangeArrowheads="1"/>
            </p:cNvSpPr>
            <p:nvPr/>
          </p:nvSpPr>
          <p:spPr bwMode="auto">
            <a:xfrm>
              <a:off x="6119655" y="2505694"/>
              <a:ext cx="12311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400">
                  <a:latin typeface="Arial" panose="020B0604020202020204" pitchFamily="34" charset="0"/>
                  <a:cs typeface="Arial" panose="020B0604020202020204" pitchFamily="34" charset="0"/>
                </a:rPr>
                <a:t>Peptide Atlas</a:t>
              </a:r>
            </a:p>
          </p:txBody>
        </p:sp>
      </p:grpSp>
      <p:grpSp>
        <p:nvGrpSpPr>
          <p:cNvPr id="30735" name="Group 97">
            <a:extLst>
              <a:ext uri="{FF2B5EF4-FFF2-40B4-BE49-F238E27FC236}">
                <a16:creationId xmlns:a16="http://schemas.microsoft.com/office/drawing/2014/main" id="{8A4A6C59-86E0-884E-B190-5B4CCF032386}"/>
              </a:ext>
            </a:extLst>
          </p:cNvPr>
          <p:cNvGrpSpPr>
            <a:grpSpLocks/>
          </p:cNvGrpSpPr>
          <p:nvPr/>
        </p:nvGrpSpPr>
        <p:grpSpPr bwMode="auto">
          <a:xfrm>
            <a:off x="8997951" y="5053014"/>
            <a:ext cx="1057275" cy="415925"/>
            <a:chOff x="5937663" y="3831373"/>
            <a:chExt cx="1056905" cy="415639"/>
          </a:xfrm>
        </p:grpSpPr>
        <p:sp>
          <p:nvSpPr>
            <p:cNvPr id="4" name="Rectangle 3">
              <a:extLst>
                <a:ext uri="{FF2B5EF4-FFF2-40B4-BE49-F238E27FC236}">
                  <a16:creationId xmlns:a16="http://schemas.microsoft.com/office/drawing/2014/main" id="{0E7A6282-033A-9F4C-B885-EDEAD60D1B4A}"/>
                </a:ext>
              </a:extLst>
            </p:cNvPr>
            <p:cNvSpPr/>
            <p:nvPr/>
          </p:nvSpPr>
          <p:spPr>
            <a:xfrm>
              <a:off x="5937663" y="3831373"/>
              <a:ext cx="309455" cy="415639"/>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8" name="Rectangle 37">
              <a:extLst>
                <a:ext uri="{FF2B5EF4-FFF2-40B4-BE49-F238E27FC236}">
                  <a16:creationId xmlns:a16="http://schemas.microsoft.com/office/drawing/2014/main" id="{C90A260D-F015-AD44-88F9-F3FBE31F2BD4}"/>
                </a:ext>
              </a:extLst>
            </p:cNvPr>
            <p:cNvSpPr/>
            <p:nvPr/>
          </p:nvSpPr>
          <p:spPr>
            <a:xfrm>
              <a:off x="6247118" y="3831373"/>
              <a:ext cx="284063" cy="415639"/>
            </a:xfrm>
            <a:prstGeom prst="rect">
              <a:avLst/>
            </a:prstGeom>
            <a:solidFill>
              <a:srgbClr val="00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9" name="Rectangle 38">
              <a:extLst>
                <a:ext uri="{FF2B5EF4-FFF2-40B4-BE49-F238E27FC236}">
                  <a16:creationId xmlns:a16="http://schemas.microsoft.com/office/drawing/2014/main" id="{D94E46CB-7564-4D44-9DC6-1DDEFCFA84A9}"/>
                </a:ext>
              </a:extLst>
            </p:cNvPr>
            <p:cNvSpPr/>
            <p:nvPr/>
          </p:nvSpPr>
          <p:spPr>
            <a:xfrm>
              <a:off x="6769222" y="3831373"/>
              <a:ext cx="225346" cy="415639"/>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44" name="Rectangle 43">
              <a:extLst>
                <a:ext uri="{FF2B5EF4-FFF2-40B4-BE49-F238E27FC236}">
                  <a16:creationId xmlns:a16="http://schemas.microsoft.com/office/drawing/2014/main" id="{8856ADB8-D1B4-7E42-8C8B-68D5462DDCAB}"/>
                </a:ext>
              </a:extLst>
            </p:cNvPr>
            <p:cNvSpPr/>
            <p:nvPr/>
          </p:nvSpPr>
          <p:spPr>
            <a:xfrm>
              <a:off x="6531180" y="3831373"/>
              <a:ext cx="238042" cy="415639"/>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0784" name="TextBox 44">
              <a:extLst>
                <a:ext uri="{FF2B5EF4-FFF2-40B4-BE49-F238E27FC236}">
                  <a16:creationId xmlns:a16="http://schemas.microsoft.com/office/drawing/2014/main" id="{C42CA073-9910-CD4C-89E6-D256398A9096}"/>
                </a:ext>
              </a:extLst>
            </p:cNvPr>
            <p:cNvSpPr txBox="1">
              <a:spLocks noChangeArrowheads="1"/>
            </p:cNvSpPr>
            <p:nvPr/>
          </p:nvSpPr>
          <p:spPr bwMode="auto">
            <a:xfrm>
              <a:off x="5965276" y="3878877"/>
              <a:ext cx="102273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400">
                  <a:latin typeface="Arial" panose="020B0604020202020204" pitchFamily="34" charset="0"/>
                  <a:cs typeface="Arial" panose="020B0604020202020204" pitchFamily="34" charset="0"/>
                </a:rPr>
                <a:t>Other DBs</a:t>
              </a:r>
            </a:p>
          </p:txBody>
        </p:sp>
      </p:grpSp>
      <p:sp>
        <p:nvSpPr>
          <p:cNvPr id="30736" name="AutoShape 9">
            <a:extLst>
              <a:ext uri="{FF2B5EF4-FFF2-40B4-BE49-F238E27FC236}">
                <a16:creationId xmlns:a16="http://schemas.microsoft.com/office/drawing/2014/main" id="{57F6F051-B063-D14C-8D69-D8B9FB20E903}"/>
              </a:ext>
            </a:extLst>
          </p:cNvPr>
          <p:cNvSpPr>
            <a:spLocks noChangeArrowheads="1"/>
          </p:cNvSpPr>
          <p:nvPr/>
        </p:nvSpPr>
        <p:spPr bwMode="auto">
          <a:xfrm>
            <a:off x="3700464" y="800100"/>
            <a:ext cx="6467475" cy="3805238"/>
          </a:xfrm>
          <a:prstGeom prst="roundRect">
            <a:avLst>
              <a:gd name="adj" fmla="val 16667"/>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0" tIns="0" rIns="0" bIns="0"/>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lgn="ctr">
              <a:spcBef>
                <a:spcPct val="0"/>
              </a:spcBef>
              <a:buClrTx/>
              <a:buFontTx/>
              <a:buNone/>
            </a:pPr>
            <a:r>
              <a:rPr lang="en-GB" altLang="en-US" sz="1400" b="1">
                <a:solidFill>
                  <a:srgbClr val="000000"/>
                </a:solidFill>
                <a:latin typeface="Arial" panose="020B0604020202020204" pitchFamily="34" charset="0"/>
              </a:rPr>
              <a:t>    </a:t>
            </a:r>
          </a:p>
        </p:txBody>
      </p:sp>
      <p:sp>
        <p:nvSpPr>
          <p:cNvPr id="30737" name="AutoShape 9">
            <a:extLst>
              <a:ext uri="{FF2B5EF4-FFF2-40B4-BE49-F238E27FC236}">
                <a16:creationId xmlns:a16="http://schemas.microsoft.com/office/drawing/2014/main" id="{654ECC41-71B6-9F46-8FBB-A06520FA93F4}"/>
              </a:ext>
            </a:extLst>
          </p:cNvPr>
          <p:cNvSpPr>
            <a:spLocks noChangeArrowheads="1"/>
          </p:cNvSpPr>
          <p:nvPr/>
        </p:nvSpPr>
        <p:spPr bwMode="auto">
          <a:xfrm>
            <a:off x="4052888" y="917575"/>
            <a:ext cx="1809750" cy="3492500"/>
          </a:xfrm>
          <a:prstGeom prst="roundRect">
            <a:avLst>
              <a:gd name="adj" fmla="val 16667"/>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0" tIns="0" rIns="0" bIns="0"/>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lgn="ctr">
              <a:spcBef>
                <a:spcPct val="0"/>
              </a:spcBef>
              <a:buClrTx/>
              <a:buFontTx/>
              <a:buNone/>
            </a:pPr>
            <a:r>
              <a:rPr lang="en-GB" altLang="en-US" sz="1400" b="1">
                <a:latin typeface="Arial" panose="020B0604020202020204" pitchFamily="34" charset="0"/>
              </a:rPr>
              <a:t>    </a:t>
            </a:r>
          </a:p>
        </p:txBody>
      </p:sp>
      <p:sp>
        <p:nvSpPr>
          <p:cNvPr id="30738" name="TextBox 102">
            <a:extLst>
              <a:ext uri="{FF2B5EF4-FFF2-40B4-BE49-F238E27FC236}">
                <a16:creationId xmlns:a16="http://schemas.microsoft.com/office/drawing/2014/main" id="{01F95F6F-0439-D042-8A3C-04CEA5A43105}"/>
              </a:ext>
            </a:extLst>
          </p:cNvPr>
          <p:cNvSpPr txBox="1">
            <a:spLocks noChangeArrowheads="1"/>
          </p:cNvSpPr>
          <p:nvPr/>
        </p:nvSpPr>
        <p:spPr bwMode="auto">
          <a:xfrm>
            <a:off x="4027489" y="981076"/>
            <a:ext cx="19827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400">
                <a:latin typeface="Arial" panose="020B0604020202020204" pitchFamily="34" charset="0"/>
              </a:rPr>
              <a:t>Receiving repositories          </a:t>
            </a:r>
          </a:p>
        </p:txBody>
      </p:sp>
      <p:grpSp>
        <p:nvGrpSpPr>
          <p:cNvPr id="30739" name="Group 68">
            <a:extLst>
              <a:ext uri="{FF2B5EF4-FFF2-40B4-BE49-F238E27FC236}">
                <a16:creationId xmlns:a16="http://schemas.microsoft.com/office/drawing/2014/main" id="{5FBE58B3-4434-BC47-9976-BF41A3B94A70}"/>
              </a:ext>
            </a:extLst>
          </p:cNvPr>
          <p:cNvGrpSpPr>
            <a:grpSpLocks/>
          </p:cNvGrpSpPr>
          <p:nvPr/>
        </p:nvGrpSpPr>
        <p:grpSpPr bwMode="auto">
          <a:xfrm>
            <a:off x="4275138" y="2647951"/>
            <a:ext cx="1295400" cy="531813"/>
            <a:chOff x="2682862" y="3760780"/>
            <a:chExt cx="1300561" cy="532932"/>
          </a:xfrm>
        </p:grpSpPr>
        <p:sp>
          <p:nvSpPr>
            <p:cNvPr id="60" name="Rectangle 59">
              <a:extLst>
                <a:ext uri="{FF2B5EF4-FFF2-40B4-BE49-F238E27FC236}">
                  <a16:creationId xmlns:a16="http://schemas.microsoft.com/office/drawing/2014/main" id="{A35BC097-06F1-5948-9E45-DB07983467C6}"/>
                </a:ext>
              </a:extLst>
            </p:cNvPr>
            <p:cNvSpPr/>
            <p:nvPr/>
          </p:nvSpPr>
          <p:spPr>
            <a:xfrm>
              <a:off x="3715660" y="3767143"/>
              <a:ext cx="267763" cy="526569"/>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400">
                <a:solidFill>
                  <a:schemeClr val="tx1"/>
                </a:solidFill>
                <a:cs typeface="Arial" pitchFamily="34" charset="0"/>
              </a:endParaRPr>
            </a:p>
          </p:txBody>
        </p:sp>
        <p:sp>
          <p:nvSpPr>
            <p:cNvPr id="61" name="Rectangle 11">
              <a:extLst>
                <a:ext uri="{FF2B5EF4-FFF2-40B4-BE49-F238E27FC236}">
                  <a16:creationId xmlns:a16="http://schemas.microsoft.com/office/drawing/2014/main" id="{2447B7D4-29CA-6242-A0C3-9DC538D0CEBE}"/>
                </a:ext>
              </a:extLst>
            </p:cNvPr>
            <p:cNvSpPr>
              <a:spLocks noChangeArrowheads="1"/>
            </p:cNvSpPr>
            <p:nvPr/>
          </p:nvSpPr>
          <p:spPr bwMode="auto">
            <a:xfrm>
              <a:off x="2682862" y="3760780"/>
              <a:ext cx="495679" cy="532932"/>
            </a:xfrm>
            <a:prstGeom prst="rect">
              <a:avLst/>
            </a:prstGeom>
            <a:solidFill>
              <a:srgbClr val="0070C0"/>
            </a:solidFill>
            <a:ln w="19050">
              <a:solidFill>
                <a:schemeClr val="bg1">
                  <a:lumMod val="75000"/>
                </a:schemeClr>
              </a:solidFill>
              <a:miter lim="800000"/>
              <a:headEnd/>
              <a:tailEnd/>
            </a:ln>
          </p:spPr>
          <p:txBody>
            <a:bodyPr wrap="none" anchor="ctr"/>
            <a:lstStyle/>
            <a:p>
              <a:pPr algn="ctr">
                <a:defRPr/>
              </a:pPr>
              <a:endParaRPr lang="en-GB" sz="1400" dirty="0">
                <a:ea typeface="ＭＳ Ｐゴシック" charset="0"/>
                <a:cs typeface="Arial" pitchFamily="34" charset="0"/>
              </a:endParaRPr>
            </a:p>
          </p:txBody>
        </p:sp>
        <p:sp>
          <p:nvSpPr>
            <p:cNvPr id="62" name="Rectangle 61">
              <a:extLst>
                <a:ext uri="{FF2B5EF4-FFF2-40B4-BE49-F238E27FC236}">
                  <a16:creationId xmlns:a16="http://schemas.microsoft.com/office/drawing/2014/main" id="{1E1F0FA1-8C0D-4946-AB90-9BBCFE003D09}"/>
                </a:ext>
              </a:extLst>
            </p:cNvPr>
            <p:cNvSpPr/>
            <p:nvPr/>
          </p:nvSpPr>
          <p:spPr>
            <a:xfrm>
              <a:off x="3178541" y="3767143"/>
              <a:ext cx="522775" cy="526569"/>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400">
                <a:solidFill>
                  <a:schemeClr val="tx1"/>
                </a:solidFill>
                <a:cs typeface="Arial" pitchFamily="34" charset="0"/>
              </a:endParaRPr>
            </a:p>
          </p:txBody>
        </p:sp>
        <p:sp>
          <p:nvSpPr>
            <p:cNvPr id="30779" name="TextBox 62">
              <a:extLst>
                <a:ext uri="{FF2B5EF4-FFF2-40B4-BE49-F238E27FC236}">
                  <a16:creationId xmlns:a16="http://schemas.microsoft.com/office/drawing/2014/main" id="{CCE3C85E-477F-A644-8D9B-9A2E19B0B672}"/>
                </a:ext>
              </a:extLst>
            </p:cNvPr>
            <p:cNvSpPr txBox="1">
              <a:spLocks noChangeArrowheads="1"/>
            </p:cNvSpPr>
            <p:nvPr/>
          </p:nvSpPr>
          <p:spPr bwMode="auto">
            <a:xfrm>
              <a:off x="2786147" y="3770492"/>
              <a:ext cx="110251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lgn="ctr">
                <a:spcBef>
                  <a:spcPct val="0"/>
                </a:spcBef>
                <a:buClrTx/>
                <a:buFontTx/>
                <a:buNone/>
              </a:pPr>
              <a:r>
                <a:rPr lang="en-US" altLang="en-US" sz="1400">
                  <a:latin typeface="Arial" panose="020B0604020202020204" pitchFamily="34" charset="0"/>
                  <a:cs typeface="Arial" panose="020B0604020202020204" pitchFamily="34" charset="0"/>
                </a:rPr>
                <a:t>PASSEL </a:t>
              </a:r>
            </a:p>
            <a:p>
              <a:pPr algn="ctr">
                <a:spcBef>
                  <a:spcPct val="0"/>
                </a:spcBef>
                <a:buClrTx/>
                <a:buFontTx/>
                <a:buNone/>
              </a:pPr>
              <a:r>
                <a:rPr lang="en-US" altLang="en-US" sz="1400">
                  <a:latin typeface="Arial" panose="020B0604020202020204" pitchFamily="34" charset="0"/>
                  <a:cs typeface="Arial" panose="020B0604020202020204" pitchFamily="34" charset="0"/>
                </a:rPr>
                <a:t>(SRM data)</a:t>
              </a:r>
            </a:p>
          </p:txBody>
        </p:sp>
      </p:grpSp>
      <p:grpSp>
        <p:nvGrpSpPr>
          <p:cNvPr id="30740" name="Group 67">
            <a:extLst>
              <a:ext uri="{FF2B5EF4-FFF2-40B4-BE49-F238E27FC236}">
                <a16:creationId xmlns:a16="http://schemas.microsoft.com/office/drawing/2014/main" id="{17DE2F9F-61D0-464E-AAD8-4C826E2DEDC5}"/>
              </a:ext>
            </a:extLst>
          </p:cNvPr>
          <p:cNvGrpSpPr>
            <a:grpSpLocks/>
          </p:cNvGrpSpPr>
          <p:nvPr/>
        </p:nvGrpSpPr>
        <p:grpSpPr bwMode="auto">
          <a:xfrm>
            <a:off x="4267201" y="1311276"/>
            <a:ext cx="1300163" cy="531813"/>
            <a:chOff x="2682862" y="2183385"/>
            <a:chExt cx="1300564" cy="532932"/>
          </a:xfrm>
        </p:grpSpPr>
        <p:sp>
          <p:nvSpPr>
            <p:cNvPr id="64" name="Rectangle 63">
              <a:extLst>
                <a:ext uri="{FF2B5EF4-FFF2-40B4-BE49-F238E27FC236}">
                  <a16:creationId xmlns:a16="http://schemas.microsoft.com/office/drawing/2014/main" id="{19160D21-A7E5-0347-A63C-6BBB9D840F93}"/>
                </a:ext>
              </a:extLst>
            </p:cNvPr>
            <p:cNvSpPr/>
            <p:nvPr/>
          </p:nvSpPr>
          <p:spPr>
            <a:xfrm>
              <a:off x="3715055" y="2189748"/>
              <a:ext cx="268371" cy="526569"/>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400">
                <a:solidFill>
                  <a:schemeClr val="tx1"/>
                </a:solidFill>
                <a:cs typeface="Arial" pitchFamily="34" charset="0"/>
              </a:endParaRPr>
            </a:p>
          </p:txBody>
        </p:sp>
        <p:sp>
          <p:nvSpPr>
            <p:cNvPr id="65" name="Rectangle 11">
              <a:extLst>
                <a:ext uri="{FF2B5EF4-FFF2-40B4-BE49-F238E27FC236}">
                  <a16:creationId xmlns:a16="http://schemas.microsoft.com/office/drawing/2014/main" id="{7AD3E678-135C-834A-8DBE-7337CEE58209}"/>
                </a:ext>
              </a:extLst>
            </p:cNvPr>
            <p:cNvSpPr>
              <a:spLocks noChangeArrowheads="1"/>
            </p:cNvSpPr>
            <p:nvPr/>
          </p:nvSpPr>
          <p:spPr bwMode="auto">
            <a:xfrm>
              <a:off x="2682862" y="2183385"/>
              <a:ext cx="495453" cy="532932"/>
            </a:xfrm>
            <a:prstGeom prst="rect">
              <a:avLst/>
            </a:prstGeom>
            <a:solidFill>
              <a:srgbClr val="0070C0"/>
            </a:solidFill>
            <a:ln w="19050">
              <a:solidFill>
                <a:schemeClr val="bg1">
                  <a:lumMod val="75000"/>
                </a:schemeClr>
              </a:solidFill>
              <a:miter lim="800000"/>
              <a:headEnd/>
              <a:tailEnd/>
            </a:ln>
          </p:spPr>
          <p:txBody>
            <a:bodyPr wrap="none" anchor="ctr"/>
            <a:lstStyle/>
            <a:p>
              <a:pPr algn="ctr">
                <a:defRPr/>
              </a:pPr>
              <a:endParaRPr lang="en-GB" sz="1400" dirty="0">
                <a:ea typeface="ＭＳ Ｐゴシック" charset="0"/>
                <a:cs typeface="Arial" pitchFamily="34" charset="0"/>
              </a:endParaRPr>
            </a:p>
          </p:txBody>
        </p:sp>
        <p:sp>
          <p:nvSpPr>
            <p:cNvPr id="66" name="Rectangle 65">
              <a:extLst>
                <a:ext uri="{FF2B5EF4-FFF2-40B4-BE49-F238E27FC236}">
                  <a16:creationId xmlns:a16="http://schemas.microsoft.com/office/drawing/2014/main" id="{7DA8B9EE-CF94-3E4A-A847-697EFEB3B45A}"/>
                </a:ext>
              </a:extLst>
            </p:cNvPr>
            <p:cNvSpPr/>
            <p:nvPr/>
          </p:nvSpPr>
          <p:spPr>
            <a:xfrm>
              <a:off x="3178315" y="2189748"/>
              <a:ext cx="522449" cy="526569"/>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400">
                <a:solidFill>
                  <a:schemeClr val="tx1"/>
                </a:solidFill>
                <a:cs typeface="Arial" pitchFamily="34" charset="0"/>
              </a:endParaRPr>
            </a:p>
          </p:txBody>
        </p:sp>
        <p:sp>
          <p:nvSpPr>
            <p:cNvPr id="30775" name="TextBox 66">
              <a:extLst>
                <a:ext uri="{FF2B5EF4-FFF2-40B4-BE49-F238E27FC236}">
                  <a16:creationId xmlns:a16="http://schemas.microsoft.com/office/drawing/2014/main" id="{CA30450F-1965-6D43-8545-4F137A0C9466}"/>
                </a:ext>
              </a:extLst>
            </p:cNvPr>
            <p:cNvSpPr txBox="1">
              <a:spLocks noChangeArrowheads="1"/>
            </p:cNvSpPr>
            <p:nvPr/>
          </p:nvSpPr>
          <p:spPr bwMode="auto">
            <a:xfrm>
              <a:off x="2691387" y="2193097"/>
              <a:ext cx="12920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lgn="ctr">
                <a:spcBef>
                  <a:spcPct val="0"/>
                </a:spcBef>
                <a:buClrTx/>
                <a:buFontTx/>
                <a:buNone/>
              </a:pPr>
              <a:r>
                <a:rPr lang="en-US" altLang="en-US" sz="1400">
                  <a:latin typeface="Arial" panose="020B0604020202020204" pitchFamily="34" charset="0"/>
                  <a:cs typeface="Arial" panose="020B0604020202020204" pitchFamily="34" charset="0"/>
                </a:rPr>
                <a:t>PRIDE </a:t>
              </a:r>
            </a:p>
            <a:p>
              <a:pPr algn="ctr">
                <a:spcBef>
                  <a:spcPct val="0"/>
                </a:spcBef>
                <a:buClrTx/>
                <a:buFontTx/>
                <a:buNone/>
              </a:pPr>
              <a:r>
                <a:rPr lang="en-US" altLang="en-US" sz="1400">
                  <a:latin typeface="Arial" panose="020B0604020202020204" pitchFamily="34" charset="0"/>
                  <a:cs typeface="Arial" panose="020B0604020202020204" pitchFamily="34" charset="0"/>
                </a:rPr>
                <a:t>(MS/MS data)</a:t>
              </a:r>
            </a:p>
          </p:txBody>
        </p:sp>
      </p:grpSp>
      <p:grpSp>
        <p:nvGrpSpPr>
          <p:cNvPr id="30741" name="Group 75">
            <a:extLst>
              <a:ext uri="{FF2B5EF4-FFF2-40B4-BE49-F238E27FC236}">
                <a16:creationId xmlns:a16="http://schemas.microsoft.com/office/drawing/2014/main" id="{DCAA55D6-34D0-8C41-B424-455FF60DF4E4}"/>
              </a:ext>
            </a:extLst>
          </p:cNvPr>
          <p:cNvGrpSpPr>
            <a:grpSpLocks/>
          </p:cNvGrpSpPr>
          <p:nvPr/>
        </p:nvGrpSpPr>
        <p:grpSpPr bwMode="auto">
          <a:xfrm>
            <a:off x="4398964" y="3835400"/>
            <a:ext cx="1057275" cy="414338"/>
            <a:chOff x="5652654" y="5225141"/>
            <a:chExt cx="1056905" cy="415639"/>
          </a:xfrm>
        </p:grpSpPr>
        <p:sp>
          <p:nvSpPr>
            <p:cNvPr id="77" name="Rectangle 76">
              <a:extLst>
                <a:ext uri="{FF2B5EF4-FFF2-40B4-BE49-F238E27FC236}">
                  <a16:creationId xmlns:a16="http://schemas.microsoft.com/office/drawing/2014/main" id="{F21374E6-F2BA-4E46-A110-C011BE335085}"/>
                </a:ext>
              </a:extLst>
            </p:cNvPr>
            <p:cNvSpPr/>
            <p:nvPr/>
          </p:nvSpPr>
          <p:spPr>
            <a:xfrm>
              <a:off x="5652654" y="5225141"/>
              <a:ext cx="309454" cy="415639"/>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78" name="Rectangle 77">
              <a:extLst>
                <a:ext uri="{FF2B5EF4-FFF2-40B4-BE49-F238E27FC236}">
                  <a16:creationId xmlns:a16="http://schemas.microsoft.com/office/drawing/2014/main" id="{729AC550-5B46-AC43-BCAE-D2F670A6BE8E}"/>
                </a:ext>
              </a:extLst>
            </p:cNvPr>
            <p:cNvSpPr/>
            <p:nvPr/>
          </p:nvSpPr>
          <p:spPr>
            <a:xfrm>
              <a:off x="5962108" y="5225141"/>
              <a:ext cx="284064" cy="415639"/>
            </a:xfrm>
            <a:prstGeom prst="rect">
              <a:avLst/>
            </a:prstGeom>
            <a:solidFill>
              <a:srgbClr val="00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79" name="Rectangle 78">
              <a:extLst>
                <a:ext uri="{FF2B5EF4-FFF2-40B4-BE49-F238E27FC236}">
                  <a16:creationId xmlns:a16="http://schemas.microsoft.com/office/drawing/2014/main" id="{3D234758-BD9D-0F41-9443-9DAC3B78BCB3}"/>
                </a:ext>
              </a:extLst>
            </p:cNvPr>
            <p:cNvSpPr/>
            <p:nvPr/>
          </p:nvSpPr>
          <p:spPr>
            <a:xfrm>
              <a:off x="6484213" y="5225141"/>
              <a:ext cx="225346" cy="415639"/>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80" name="Rectangle 79">
              <a:extLst>
                <a:ext uri="{FF2B5EF4-FFF2-40B4-BE49-F238E27FC236}">
                  <a16:creationId xmlns:a16="http://schemas.microsoft.com/office/drawing/2014/main" id="{CB6E811E-992A-5F4B-B592-889F5EA3C4D1}"/>
                </a:ext>
              </a:extLst>
            </p:cNvPr>
            <p:cNvSpPr/>
            <p:nvPr/>
          </p:nvSpPr>
          <p:spPr>
            <a:xfrm>
              <a:off x="6246171" y="5225141"/>
              <a:ext cx="238042" cy="415639"/>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0771" name="TextBox 80">
              <a:extLst>
                <a:ext uri="{FF2B5EF4-FFF2-40B4-BE49-F238E27FC236}">
                  <a16:creationId xmlns:a16="http://schemas.microsoft.com/office/drawing/2014/main" id="{CE698590-D638-E942-9D51-1B95724963F0}"/>
                </a:ext>
              </a:extLst>
            </p:cNvPr>
            <p:cNvSpPr txBox="1">
              <a:spLocks noChangeArrowheads="1"/>
            </p:cNvSpPr>
            <p:nvPr/>
          </p:nvSpPr>
          <p:spPr bwMode="auto">
            <a:xfrm>
              <a:off x="5680267" y="5272645"/>
              <a:ext cx="102273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400">
                  <a:latin typeface="Arial" panose="020B0604020202020204" pitchFamily="34" charset="0"/>
                  <a:cs typeface="Arial" panose="020B0604020202020204" pitchFamily="34" charset="0"/>
                </a:rPr>
                <a:t>Other DBs</a:t>
              </a:r>
            </a:p>
          </p:txBody>
        </p:sp>
      </p:grpSp>
      <p:cxnSp>
        <p:nvCxnSpPr>
          <p:cNvPr id="83" name="Straight Arrow Connector 82">
            <a:extLst>
              <a:ext uri="{FF2B5EF4-FFF2-40B4-BE49-F238E27FC236}">
                <a16:creationId xmlns:a16="http://schemas.microsoft.com/office/drawing/2014/main" id="{CF2F0B75-8D9C-3B4B-8A6F-8FC6980B4C40}"/>
              </a:ext>
            </a:extLst>
          </p:cNvPr>
          <p:cNvCxnSpPr>
            <a:cxnSpLocks noChangeShapeType="1"/>
          </p:cNvCxnSpPr>
          <p:nvPr/>
        </p:nvCxnSpPr>
        <p:spPr bwMode="auto">
          <a:xfrm flipV="1">
            <a:off x="5924551" y="2435225"/>
            <a:ext cx="608013" cy="14288"/>
          </a:xfrm>
          <a:prstGeom prst="straightConnector1">
            <a:avLst/>
          </a:prstGeom>
          <a:noFill/>
          <a:ln w="25400">
            <a:solidFill>
              <a:schemeClr val="accent2"/>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nvGrpSpPr>
          <p:cNvPr id="30743" name="Group 89">
            <a:extLst>
              <a:ext uri="{FF2B5EF4-FFF2-40B4-BE49-F238E27FC236}">
                <a16:creationId xmlns:a16="http://schemas.microsoft.com/office/drawing/2014/main" id="{33189ACF-8F18-D94F-AFC5-E22FD26EADC3}"/>
              </a:ext>
            </a:extLst>
          </p:cNvPr>
          <p:cNvGrpSpPr>
            <a:grpSpLocks/>
          </p:cNvGrpSpPr>
          <p:nvPr/>
        </p:nvGrpSpPr>
        <p:grpSpPr bwMode="auto">
          <a:xfrm>
            <a:off x="6934200" y="5053014"/>
            <a:ext cx="1231900" cy="415925"/>
            <a:chOff x="6119655" y="2458192"/>
            <a:chExt cx="1231171" cy="415637"/>
          </a:xfrm>
        </p:grpSpPr>
        <p:sp>
          <p:nvSpPr>
            <p:cNvPr id="91" name="Rectangle 90">
              <a:extLst>
                <a:ext uri="{FF2B5EF4-FFF2-40B4-BE49-F238E27FC236}">
                  <a16:creationId xmlns:a16="http://schemas.microsoft.com/office/drawing/2014/main" id="{BEAC6334-4B64-8C49-9D76-FAC5853ABD36}"/>
                </a:ext>
              </a:extLst>
            </p:cNvPr>
            <p:cNvSpPr/>
            <p:nvPr/>
          </p:nvSpPr>
          <p:spPr>
            <a:xfrm>
              <a:off x="6140281" y="2458192"/>
              <a:ext cx="972561" cy="415637"/>
            </a:xfrm>
            <a:prstGeom prst="rect">
              <a:avLst/>
            </a:prstGeom>
            <a:solidFill>
              <a:srgbClr val="00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92" name="Rectangle 91">
              <a:extLst>
                <a:ext uri="{FF2B5EF4-FFF2-40B4-BE49-F238E27FC236}">
                  <a16:creationId xmlns:a16="http://schemas.microsoft.com/office/drawing/2014/main" id="{D76067CC-83DD-A94B-8489-3BA5B5885D1D}"/>
                </a:ext>
              </a:extLst>
            </p:cNvPr>
            <p:cNvSpPr/>
            <p:nvPr/>
          </p:nvSpPr>
          <p:spPr>
            <a:xfrm>
              <a:off x="7112842" y="2458192"/>
              <a:ext cx="118993" cy="415637"/>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chemeClr val="tx1"/>
                </a:solidFill>
              </a:endParaRPr>
            </a:p>
          </p:txBody>
        </p:sp>
        <p:sp>
          <p:nvSpPr>
            <p:cNvPr id="30766" name="TextBox 93">
              <a:extLst>
                <a:ext uri="{FF2B5EF4-FFF2-40B4-BE49-F238E27FC236}">
                  <a16:creationId xmlns:a16="http://schemas.microsoft.com/office/drawing/2014/main" id="{0C7A3540-6B7D-BB46-8F74-6167A60F3522}"/>
                </a:ext>
              </a:extLst>
            </p:cNvPr>
            <p:cNvSpPr txBox="1">
              <a:spLocks noChangeArrowheads="1"/>
            </p:cNvSpPr>
            <p:nvPr/>
          </p:nvSpPr>
          <p:spPr bwMode="auto">
            <a:xfrm>
              <a:off x="6119655" y="2505694"/>
              <a:ext cx="12311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400">
                  <a:latin typeface="Arial" panose="020B0604020202020204" pitchFamily="34" charset="0"/>
                  <a:cs typeface="Arial" panose="020B0604020202020204" pitchFamily="34" charset="0"/>
                </a:rPr>
                <a:t>GPMDB</a:t>
              </a:r>
            </a:p>
          </p:txBody>
        </p:sp>
      </p:grpSp>
      <p:pic>
        <p:nvPicPr>
          <p:cNvPr id="30744" name="Picture 4">
            <a:extLst>
              <a:ext uri="{FF2B5EF4-FFF2-40B4-BE49-F238E27FC236}">
                <a16:creationId xmlns:a16="http://schemas.microsoft.com/office/drawing/2014/main" id="{2C66AEC9-6BDF-BC43-A2EB-4F697B5974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6163" y="1728788"/>
            <a:ext cx="393700"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0745" name="Group 6">
            <a:extLst>
              <a:ext uri="{FF2B5EF4-FFF2-40B4-BE49-F238E27FC236}">
                <a16:creationId xmlns:a16="http://schemas.microsoft.com/office/drawing/2014/main" id="{56FB4CAF-534E-BC48-AB9C-EBCE6FA6F1E9}"/>
              </a:ext>
            </a:extLst>
          </p:cNvPr>
          <p:cNvGrpSpPr>
            <a:grpSpLocks/>
          </p:cNvGrpSpPr>
          <p:nvPr/>
        </p:nvGrpSpPr>
        <p:grpSpPr bwMode="auto">
          <a:xfrm>
            <a:off x="1574800" y="4619625"/>
            <a:ext cx="1898650" cy="1411288"/>
            <a:chOff x="228600" y="5337285"/>
            <a:chExt cx="1900113" cy="1410144"/>
          </a:xfrm>
        </p:grpSpPr>
        <p:sp>
          <p:nvSpPr>
            <p:cNvPr id="8" name="TextBox 26">
              <a:extLst>
                <a:ext uri="{FF2B5EF4-FFF2-40B4-BE49-F238E27FC236}">
                  <a16:creationId xmlns:a16="http://schemas.microsoft.com/office/drawing/2014/main" id="{0E235F8C-FFAF-914A-8B3A-86FD50EFCC11}"/>
                </a:ext>
              </a:extLst>
            </p:cNvPr>
            <p:cNvSpPr txBox="1">
              <a:spLocks noChangeArrowheads="1"/>
            </p:cNvSpPr>
            <p:nvPr/>
          </p:nvSpPr>
          <p:spPr bwMode="auto">
            <a:xfrm>
              <a:off x="228600" y="5730666"/>
              <a:ext cx="298680" cy="245864"/>
            </a:xfrm>
            <a:prstGeom prst="rect">
              <a:avLst/>
            </a:prstGeom>
            <a:solidFill>
              <a:srgbClr val="00FF00"/>
            </a:solidFill>
            <a:ln w="9525">
              <a:solidFill>
                <a:schemeClr val="bg1">
                  <a:lumMod val="75000"/>
                </a:schemeClr>
              </a:solidFill>
              <a:miter lim="800000"/>
              <a:headEnd/>
              <a:tailEnd/>
            </a:ln>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endParaRPr lang="en-US" sz="1000" dirty="0">
                <a:latin typeface="Arial" pitchFamily="34" charset="0"/>
                <a:cs typeface="Arial" pitchFamily="34" charset="0"/>
              </a:endParaRPr>
            </a:p>
          </p:txBody>
        </p:sp>
        <p:sp>
          <p:nvSpPr>
            <p:cNvPr id="82" name="Rectangle 81">
              <a:extLst>
                <a:ext uri="{FF2B5EF4-FFF2-40B4-BE49-F238E27FC236}">
                  <a16:creationId xmlns:a16="http://schemas.microsoft.com/office/drawing/2014/main" id="{7747D9D7-26FC-DB4A-9587-9EF12B12B67C}"/>
                </a:ext>
              </a:extLst>
            </p:cNvPr>
            <p:cNvSpPr/>
            <p:nvPr/>
          </p:nvSpPr>
          <p:spPr>
            <a:xfrm>
              <a:off x="228600" y="6495221"/>
              <a:ext cx="305035" cy="228415"/>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000" dirty="0">
                <a:solidFill>
                  <a:schemeClr val="tx1"/>
                </a:solidFill>
                <a:cs typeface="Arial" pitchFamily="34" charset="0"/>
              </a:endParaRPr>
            </a:p>
          </p:txBody>
        </p:sp>
        <p:grpSp>
          <p:nvGrpSpPr>
            <p:cNvPr id="30757" name="Group 2">
              <a:extLst>
                <a:ext uri="{FF2B5EF4-FFF2-40B4-BE49-F238E27FC236}">
                  <a16:creationId xmlns:a16="http://schemas.microsoft.com/office/drawing/2014/main" id="{DCFC6172-872D-C44F-AEE2-638126D1E99B}"/>
                </a:ext>
              </a:extLst>
            </p:cNvPr>
            <p:cNvGrpSpPr>
              <a:grpSpLocks/>
            </p:cNvGrpSpPr>
            <p:nvPr/>
          </p:nvGrpSpPr>
          <p:grpSpPr bwMode="auto">
            <a:xfrm>
              <a:off x="228600" y="5337285"/>
              <a:ext cx="1900113" cy="276999"/>
              <a:chOff x="228600" y="5794861"/>
              <a:chExt cx="1900113" cy="276999"/>
            </a:xfrm>
          </p:grpSpPr>
          <p:sp>
            <p:nvSpPr>
              <p:cNvPr id="9" name="TextBox 23">
                <a:extLst>
                  <a:ext uri="{FF2B5EF4-FFF2-40B4-BE49-F238E27FC236}">
                    <a16:creationId xmlns:a16="http://schemas.microsoft.com/office/drawing/2014/main" id="{4FCEE355-E3DD-244B-8D58-802FB3CA2ACF}"/>
                  </a:ext>
                </a:extLst>
              </p:cNvPr>
              <p:cNvSpPr txBox="1">
                <a:spLocks noChangeArrowheads="1"/>
              </p:cNvSpPr>
              <p:nvPr/>
            </p:nvSpPr>
            <p:spPr bwMode="auto">
              <a:xfrm>
                <a:off x="228600" y="5810723"/>
                <a:ext cx="309802" cy="245863"/>
              </a:xfrm>
              <a:prstGeom prst="rect">
                <a:avLst/>
              </a:prstGeom>
              <a:solidFill>
                <a:srgbClr val="0070C0"/>
              </a:solidFill>
              <a:ln w="9525">
                <a:solidFill>
                  <a:schemeClr val="bg1">
                    <a:lumMod val="75000"/>
                  </a:schemeClr>
                </a:solidFill>
                <a:miter lim="800000"/>
                <a:headEnd/>
                <a:tailEnd/>
              </a:ln>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endParaRPr lang="en-US" sz="1000" dirty="0">
                  <a:cs typeface="Geneva" charset="0"/>
                </a:endParaRPr>
              </a:p>
            </p:txBody>
          </p:sp>
          <p:sp>
            <p:nvSpPr>
              <p:cNvPr id="30763" name="TextBox 1">
                <a:extLst>
                  <a:ext uri="{FF2B5EF4-FFF2-40B4-BE49-F238E27FC236}">
                    <a16:creationId xmlns:a16="http://schemas.microsoft.com/office/drawing/2014/main" id="{03BD54AA-C0D9-7647-9ED1-5029BBBA3607}"/>
                  </a:ext>
                </a:extLst>
              </p:cNvPr>
              <p:cNvSpPr txBox="1">
                <a:spLocks noChangeArrowheads="1"/>
              </p:cNvSpPr>
              <p:nvPr/>
            </p:nvSpPr>
            <p:spPr bwMode="auto">
              <a:xfrm>
                <a:off x="533400" y="5794861"/>
                <a:ext cx="159531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200">
                    <a:latin typeface="Arial" panose="020B0604020202020204" pitchFamily="34" charset="0"/>
                  </a:rPr>
                  <a:t>Researcher’s results</a:t>
                </a:r>
              </a:p>
            </p:txBody>
          </p:sp>
        </p:grpSp>
        <p:sp>
          <p:nvSpPr>
            <p:cNvPr id="30758" name="TextBox 85">
              <a:extLst>
                <a:ext uri="{FF2B5EF4-FFF2-40B4-BE49-F238E27FC236}">
                  <a16:creationId xmlns:a16="http://schemas.microsoft.com/office/drawing/2014/main" id="{C02E3156-47F9-714B-AE3D-4C13A2F95386}"/>
                </a:ext>
              </a:extLst>
            </p:cNvPr>
            <p:cNvSpPr txBox="1">
              <a:spLocks noChangeArrowheads="1"/>
            </p:cNvSpPr>
            <p:nvPr/>
          </p:nvSpPr>
          <p:spPr bwMode="auto">
            <a:xfrm>
              <a:off x="533400" y="5715000"/>
              <a:ext cx="158739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200">
                  <a:latin typeface="Arial" panose="020B0604020202020204" pitchFamily="34" charset="0"/>
                </a:rPr>
                <a:t>Reprocessed results</a:t>
              </a:r>
            </a:p>
          </p:txBody>
        </p:sp>
        <p:sp>
          <p:nvSpPr>
            <p:cNvPr id="88" name="TextBox 23">
              <a:extLst>
                <a:ext uri="{FF2B5EF4-FFF2-40B4-BE49-F238E27FC236}">
                  <a16:creationId xmlns:a16="http://schemas.microsoft.com/office/drawing/2014/main" id="{A04F63B0-0C0F-7241-A371-61086F5F49D2}"/>
                </a:ext>
              </a:extLst>
            </p:cNvPr>
            <p:cNvSpPr txBox="1">
              <a:spLocks noChangeArrowheads="1"/>
            </p:cNvSpPr>
            <p:nvPr/>
          </p:nvSpPr>
          <p:spPr bwMode="auto">
            <a:xfrm>
              <a:off x="228600" y="6108185"/>
              <a:ext cx="309802" cy="245864"/>
            </a:xfrm>
            <a:prstGeom prst="rect">
              <a:avLst/>
            </a:prstGeom>
            <a:solidFill>
              <a:srgbClr val="FFFF00"/>
            </a:solidFill>
            <a:ln w="9525">
              <a:solidFill>
                <a:schemeClr val="bg1">
                  <a:lumMod val="75000"/>
                </a:schemeClr>
              </a:solidFill>
              <a:miter lim="800000"/>
              <a:headEnd/>
              <a:tailEnd/>
            </a:ln>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endParaRPr lang="en-US" sz="1000" dirty="0">
                <a:cs typeface="Geneva" charset="0"/>
              </a:endParaRPr>
            </a:p>
          </p:txBody>
        </p:sp>
        <p:sp>
          <p:nvSpPr>
            <p:cNvPr id="30760" name="TextBox 88">
              <a:extLst>
                <a:ext uri="{FF2B5EF4-FFF2-40B4-BE49-F238E27FC236}">
                  <a16:creationId xmlns:a16="http://schemas.microsoft.com/office/drawing/2014/main" id="{156F913A-5DD0-5F46-B7F9-6586AB183441}"/>
                </a:ext>
              </a:extLst>
            </p:cNvPr>
            <p:cNvSpPr txBox="1">
              <a:spLocks noChangeArrowheads="1"/>
            </p:cNvSpPr>
            <p:nvPr/>
          </p:nvSpPr>
          <p:spPr bwMode="auto">
            <a:xfrm>
              <a:off x="533400" y="6092715"/>
              <a:ext cx="90281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200">
                  <a:latin typeface="Arial" panose="020B0604020202020204" pitchFamily="34" charset="0"/>
                </a:rPr>
                <a:t>Raw data*</a:t>
              </a:r>
            </a:p>
          </p:txBody>
        </p:sp>
        <p:sp>
          <p:nvSpPr>
            <p:cNvPr id="30761" name="TextBox 99">
              <a:extLst>
                <a:ext uri="{FF2B5EF4-FFF2-40B4-BE49-F238E27FC236}">
                  <a16:creationId xmlns:a16="http://schemas.microsoft.com/office/drawing/2014/main" id="{79BC2D23-1CA0-F345-BCF4-748BE5D95FF3}"/>
                </a:ext>
              </a:extLst>
            </p:cNvPr>
            <p:cNvSpPr txBox="1">
              <a:spLocks noChangeArrowheads="1"/>
            </p:cNvSpPr>
            <p:nvPr/>
          </p:nvSpPr>
          <p:spPr bwMode="auto">
            <a:xfrm>
              <a:off x="533400" y="6470430"/>
              <a:ext cx="82629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200">
                  <a:latin typeface="Arial" panose="020B0604020202020204" pitchFamily="34" charset="0"/>
                </a:rPr>
                <a:t>Metadata</a:t>
              </a:r>
            </a:p>
          </p:txBody>
        </p:sp>
      </p:grpSp>
      <p:grpSp>
        <p:nvGrpSpPr>
          <p:cNvPr id="30746" name="Group 70">
            <a:extLst>
              <a:ext uri="{FF2B5EF4-FFF2-40B4-BE49-F238E27FC236}">
                <a16:creationId xmlns:a16="http://schemas.microsoft.com/office/drawing/2014/main" id="{03B2F164-A682-944B-A06A-7EA4B152A839}"/>
              </a:ext>
            </a:extLst>
          </p:cNvPr>
          <p:cNvGrpSpPr>
            <a:grpSpLocks/>
          </p:cNvGrpSpPr>
          <p:nvPr/>
        </p:nvGrpSpPr>
        <p:grpSpPr bwMode="auto">
          <a:xfrm>
            <a:off x="4279900" y="1968500"/>
            <a:ext cx="1301750" cy="533400"/>
            <a:chOff x="2682862" y="2183385"/>
            <a:chExt cx="1300564" cy="532932"/>
          </a:xfrm>
        </p:grpSpPr>
        <p:sp>
          <p:nvSpPr>
            <p:cNvPr id="72" name="Rectangle 71">
              <a:extLst>
                <a:ext uri="{FF2B5EF4-FFF2-40B4-BE49-F238E27FC236}">
                  <a16:creationId xmlns:a16="http://schemas.microsoft.com/office/drawing/2014/main" id="{F4A2EB28-165D-B549-93DE-EA998779943C}"/>
                </a:ext>
              </a:extLst>
            </p:cNvPr>
            <p:cNvSpPr/>
            <p:nvPr/>
          </p:nvSpPr>
          <p:spPr>
            <a:xfrm>
              <a:off x="3715383" y="2189729"/>
              <a:ext cx="268043" cy="526588"/>
            </a:xfrm>
            <a:prstGeom prst="rect">
              <a:avLst/>
            </a:prstGeom>
            <a:solidFill>
              <a:schemeClr val="accent2">
                <a:lumMod val="60000"/>
                <a:lumOff val="4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400">
                <a:solidFill>
                  <a:schemeClr val="tx1"/>
                </a:solidFill>
                <a:cs typeface="Arial" pitchFamily="34" charset="0"/>
              </a:endParaRPr>
            </a:p>
          </p:txBody>
        </p:sp>
        <p:sp>
          <p:nvSpPr>
            <p:cNvPr id="73" name="Rectangle 11">
              <a:extLst>
                <a:ext uri="{FF2B5EF4-FFF2-40B4-BE49-F238E27FC236}">
                  <a16:creationId xmlns:a16="http://schemas.microsoft.com/office/drawing/2014/main" id="{832B38FE-E8EA-214A-B5DF-FE9684D0CED3}"/>
                </a:ext>
              </a:extLst>
            </p:cNvPr>
            <p:cNvSpPr>
              <a:spLocks noChangeArrowheads="1"/>
            </p:cNvSpPr>
            <p:nvPr/>
          </p:nvSpPr>
          <p:spPr bwMode="auto">
            <a:xfrm>
              <a:off x="2682862" y="2183385"/>
              <a:ext cx="494849" cy="532932"/>
            </a:xfrm>
            <a:prstGeom prst="rect">
              <a:avLst/>
            </a:prstGeom>
            <a:solidFill>
              <a:srgbClr val="0070C0"/>
            </a:solidFill>
            <a:ln w="19050">
              <a:solidFill>
                <a:schemeClr val="bg1">
                  <a:lumMod val="75000"/>
                </a:schemeClr>
              </a:solidFill>
              <a:miter lim="800000"/>
              <a:headEnd/>
              <a:tailEnd/>
            </a:ln>
          </p:spPr>
          <p:txBody>
            <a:bodyPr wrap="none" anchor="ctr"/>
            <a:lstStyle/>
            <a:p>
              <a:pPr algn="ctr">
                <a:defRPr/>
              </a:pPr>
              <a:endParaRPr lang="en-GB" sz="1400" dirty="0">
                <a:ea typeface="ＭＳ Ｐゴシック" charset="0"/>
                <a:cs typeface="Arial" pitchFamily="34" charset="0"/>
              </a:endParaRPr>
            </a:p>
          </p:txBody>
        </p:sp>
        <p:sp>
          <p:nvSpPr>
            <p:cNvPr id="74" name="Rectangle 73">
              <a:extLst>
                <a:ext uri="{FF2B5EF4-FFF2-40B4-BE49-F238E27FC236}">
                  <a16:creationId xmlns:a16="http://schemas.microsoft.com/office/drawing/2014/main" id="{3FB5CD3A-1788-924C-9F2E-06A21CE361F3}"/>
                </a:ext>
              </a:extLst>
            </p:cNvPr>
            <p:cNvSpPr/>
            <p:nvPr/>
          </p:nvSpPr>
          <p:spPr>
            <a:xfrm>
              <a:off x="3177711" y="2189729"/>
              <a:ext cx="523398" cy="526588"/>
            </a:xfrm>
            <a:prstGeom prst="rect">
              <a:avLst/>
            </a:prstGeom>
            <a:solidFill>
              <a:srgbClr val="FFFF0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400">
                <a:solidFill>
                  <a:schemeClr val="tx1"/>
                </a:solidFill>
                <a:cs typeface="Arial" pitchFamily="34" charset="0"/>
              </a:endParaRPr>
            </a:p>
          </p:txBody>
        </p:sp>
        <p:sp>
          <p:nvSpPr>
            <p:cNvPr id="30754" name="TextBox 74">
              <a:extLst>
                <a:ext uri="{FF2B5EF4-FFF2-40B4-BE49-F238E27FC236}">
                  <a16:creationId xmlns:a16="http://schemas.microsoft.com/office/drawing/2014/main" id="{95217471-DF87-C847-B40D-1034FAC39E1C}"/>
                </a:ext>
              </a:extLst>
            </p:cNvPr>
            <p:cNvSpPr txBox="1">
              <a:spLocks noChangeArrowheads="1"/>
            </p:cNvSpPr>
            <p:nvPr/>
          </p:nvSpPr>
          <p:spPr bwMode="auto">
            <a:xfrm>
              <a:off x="2691387" y="2193097"/>
              <a:ext cx="12920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lgn="ctr">
                <a:spcBef>
                  <a:spcPct val="0"/>
                </a:spcBef>
                <a:buClrTx/>
                <a:buFontTx/>
                <a:buNone/>
              </a:pPr>
              <a:r>
                <a:rPr lang="en-US" altLang="en-US" sz="1400">
                  <a:latin typeface="Arial" panose="020B0604020202020204" pitchFamily="34" charset="0"/>
                  <a:cs typeface="Arial" panose="020B0604020202020204" pitchFamily="34" charset="0"/>
                </a:rPr>
                <a:t>MassIVE </a:t>
              </a:r>
            </a:p>
            <a:p>
              <a:pPr algn="ctr">
                <a:spcBef>
                  <a:spcPct val="0"/>
                </a:spcBef>
                <a:buClrTx/>
                <a:buFontTx/>
                <a:buNone/>
              </a:pPr>
              <a:r>
                <a:rPr lang="en-US" altLang="en-US" sz="1400">
                  <a:latin typeface="Arial" panose="020B0604020202020204" pitchFamily="34" charset="0"/>
                  <a:cs typeface="Arial" panose="020B0604020202020204" pitchFamily="34" charset="0"/>
                </a:rPr>
                <a:t>(MS/MS data)</a:t>
              </a:r>
            </a:p>
          </p:txBody>
        </p:sp>
      </p:grpSp>
      <p:sp>
        <p:nvSpPr>
          <p:cNvPr id="85" name="Title 1">
            <a:extLst>
              <a:ext uri="{FF2B5EF4-FFF2-40B4-BE49-F238E27FC236}">
                <a16:creationId xmlns:a16="http://schemas.microsoft.com/office/drawing/2014/main" id="{10D54AAF-5698-D34E-848A-FEA2DF96EF4C}"/>
              </a:ext>
            </a:extLst>
          </p:cNvPr>
          <p:cNvSpPr>
            <a:spLocks noGrp="1"/>
          </p:cNvSpPr>
          <p:nvPr>
            <p:ph type="title"/>
          </p:nvPr>
        </p:nvSpPr>
        <p:spPr>
          <a:xfrm>
            <a:off x="1558926" y="-26988"/>
            <a:ext cx="7134225" cy="762001"/>
          </a:xfrm>
        </p:spPr>
        <p:txBody>
          <a:bodyPr anchor="ctr">
            <a:normAutofit fontScale="90000"/>
          </a:bodyPr>
          <a:lstStyle/>
          <a:p>
            <a:pPr algn="ctr">
              <a:defRPr/>
            </a:pPr>
            <a:r>
              <a:rPr lang="en-GB" kern="1200" dirty="0" err="1">
                <a:latin typeface="Arial" charset="0"/>
                <a:cs typeface="ＭＳ Ｐゴシック" charset="0"/>
              </a:rPr>
              <a:t>ProteomeXchange</a:t>
            </a:r>
            <a:r>
              <a:rPr lang="en-GB" kern="1200" dirty="0">
                <a:latin typeface="Arial" charset="0"/>
                <a:cs typeface="ＭＳ Ｐゴシック" charset="0"/>
              </a:rPr>
              <a:t> data workflow: PRIDE</a:t>
            </a:r>
            <a:endParaRPr lang="en-US" dirty="0">
              <a:latin typeface="Arial" charset="0"/>
              <a:cs typeface="ＭＳ Ｐゴシック" charset="0"/>
            </a:endParaRPr>
          </a:p>
        </p:txBody>
      </p:sp>
      <p:sp>
        <p:nvSpPr>
          <p:cNvPr id="10" name="Rectangle 9">
            <a:extLst>
              <a:ext uri="{FF2B5EF4-FFF2-40B4-BE49-F238E27FC236}">
                <a16:creationId xmlns:a16="http://schemas.microsoft.com/office/drawing/2014/main" id="{F5F92CB1-29DD-5348-93D3-5C34551F9B3D}"/>
              </a:ext>
            </a:extLst>
          </p:cNvPr>
          <p:cNvSpPr>
            <a:spLocks noChangeArrowheads="1"/>
          </p:cNvSpPr>
          <p:nvPr/>
        </p:nvSpPr>
        <p:spPr bwMode="auto">
          <a:xfrm>
            <a:off x="3937001" y="1250951"/>
            <a:ext cx="2073275" cy="644525"/>
          </a:xfrm>
          <a:prstGeom prst="rect">
            <a:avLst/>
          </a:prstGeom>
          <a:noFill/>
          <a:ln w="38100">
            <a:solidFill>
              <a:srgbClr val="FF6600"/>
            </a:solidFill>
            <a:round/>
            <a:headEnd/>
            <a:tailEnd/>
          </a:ln>
          <a:extLst>
            <a:ext uri="{909E8E84-426E-40DD-AFC4-6F175D3DCCD1}">
              <a14:hiddenFill xmlns:a14="http://schemas.microsoft.com/office/drawing/2010/main">
                <a:solidFill>
                  <a:srgbClr val="FFFFFF"/>
                </a:solidFill>
              </a14:hiddenFill>
            </a:ext>
          </a:extLst>
        </p:spPr>
        <p:txBody>
          <a:bodyPr/>
          <a:lstStyle>
            <a:lvl1pPr defTabSz="1981200">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defTabSz="19812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defTabSz="19812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defTabSz="19812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defTabSz="19812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defTabSz="19812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defTabSz="19812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defTabSz="19812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defTabSz="19812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endParaRPr lang="en-US" altLang="en-US" sz="5200">
              <a:latin typeface="Arial" panose="020B0604020202020204" pitchFamily="34" charset="0"/>
            </a:endParaRPr>
          </a:p>
        </p:txBody>
      </p:sp>
      <p:sp>
        <p:nvSpPr>
          <p:cNvPr id="30749" name="TextBox 12">
            <a:extLst>
              <a:ext uri="{FF2B5EF4-FFF2-40B4-BE49-F238E27FC236}">
                <a16:creationId xmlns:a16="http://schemas.microsoft.com/office/drawing/2014/main" id="{A0B93C90-0BF8-6343-A511-49393EB86A38}"/>
              </a:ext>
            </a:extLst>
          </p:cNvPr>
          <p:cNvSpPr txBox="1">
            <a:spLocks noChangeArrowheads="1"/>
          </p:cNvSpPr>
          <p:nvPr/>
        </p:nvSpPr>
        <p:spPr bwMode="auto">
          <a:xfrm>
            <a:off x="7578726" y="5732464"/>
            <a:ext cx="30892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400">
                <a:latin typeface="Arial" panose="020B0604020202020204" pitchFamily="34" charset="0"/>
              </a:rPr>
              <a:t>Vizcaíno </a:t>
            </a:r>
            <a:r>
              <a:rPr lang="en-US" altLang="en-US" sz="1400" i="1">
                <a:latin typeface="Arial" panose="020B0604020202020204" pitchFamily="34" charset="0"/>
              </a:rPr>
              <a:t>et al.</a:t>
            </a:r>
            <a:r>
              <a:rPr lang="en-US" altLang="en-US" sz="1400">
                <a:latin typeface="Arial" panose="020B0604020202020204" pitchFamily="34" charset="0"/>
              </a:rPr>
              <a:t>, </a:t>
            </a:r>
            <a:r>
              <a:rPr lang="en-US" altLang="en-US" sz="1400" i="1">
                <a:latin typeface="Arial" panose="020B0604020202020204" pitchFamily="34" charset="0"/>
              </a:rPr>
              <a:t>Nat Biotechnol</a:t>
            </a:r>
            <a:r>
              <a:rPr lang="en-US" altLang="en-US" sz="1400">
                <a:latin typeface="Arial" panose="020B0604020202020204" pitchFamily="34" charset="0"/>
              </a:rPr>
              <a:t>, 2014</a:t>
            </a:r>
          </a:p>
        </p:txBody>
      </p:sp>
      <p:pic>
        <p:nvPicPr>
          <p:cNvPr id="30750" name="Picture 1">
            <a:extLst>
              <a:ext uri="{FF2B5EF4-FFF2-40B4-BE49-F238E27FC236}">
                <a16:creationId xmlns:a16="http://schemas.microsoft.com/office/drawing/2014/main" id="{6AD81949-3967-7746-ACA8-078549902A2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094413" y="1354138"/>
            <a:ext cx="8636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29420681"/>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746" name="Group 11">
            <a:extLst>
              <a:ext uri="{FF2B5EF4-FFF2-40B4-BE49-F238E27FC236}">
                <a16:creationId xmlns:a16="http://schemas.microsoft.com/office/drawing/2014/main" id="{1B275122-464E-B54A-A649-349226BB64E0}"/>
              </a:ext>
            </a:extLst>
          </p:cNvPr>
          <p:cNvGrpSpPr>
            <a:grpSpLocks/>
          </p:cNvGrpSpPr>
          <p:nvPr/>
        </p:nvGrpSpPr>
        <p:grpSpPr bwMode="auto">
          <a:xfrm>
            <a:off x="1676400" y="1066801"/>
            <a:ext cx="1303338" cy="1901825"/>
            <a:chOff x="533400" y="1371600"/>
            <a:chExt cx="1892300" cy="3269994"/>
          </a:xfrm>
        </p:grpSpPr>
        <p:pic>
          <p:nvPicPr>
            <p:cNvPr id="31754" name="Picture 11">
              <a:extLst>
                <a:ext uri="{FF2B5EF4-FFF2-40B4-BE49-F238E27FC236}">
                  <a16:creationId xmlns:a16="http://schemas.microsoft.com/office/drawing/2014/main" id="{F6A60B23-3878-5842-933D-85E5015047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850" t="-4422" r="-5850" b="-4422"/>
            <a:stretch>
              <a:fillRect/>
            </a:stretch>
          </p:blipFill>
          <p:spPr bwMode="auto">
            <a:xfrm>
              <a:off x="762000" y="1371600"/>
              <a:ext cx="1371600" cy="900631"/>
            </a:xfrm>
            <a:prstGeom prst="rect">
              <a:avLst/>
            </a:prstGeom>
            <a:solidFill>
              <a:srgbClr val="FFFFFF"/>
            </a:solidFill>
            <a:ln>
              <a:noFill/>
            </a:ln>
            <a:extLst>
              <a:ext uri="{91240B29-F687-4F45-9708-019B960494DF}">
                <a14:hiddenLine xmlns:a14="http://schemas.microsoft.com/office/drawing/2010/main" w="38100">
                  <a:solidFill>
                    <a:srgbClr val="000000"/>
                  </a:solidFill>
                  <a:miter lim="800000"/>
                  <a:headEnd/>
                  <a:tailEnd/>
                </a14:hiddenLine>
              </a:ext>
            </a:extLst>
          </p:spPr>
        </p:pic>
        <p:pic>
          <p:nvPicPr>
            <p:cNvPr id="31755" name="Picture 4">
              <a:extLst>
                <a:ext uri="{FF2B5EF4-FFF2-40B4-BE49-F238E27FC236}">
                  <a16:creationId xmlns:a16="http://schemas.microsoft.com/office/drawing/2014/main" id="{6BBDCE04-9EBA-2F47-8825-C1995BC93F8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3400" y="3886200"/>
              <a:ext cx="1892300" cy="755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6" name="Straight Arrow Connector 5">
              <a:extLst>
                <a:ext uri="{FF2B5EF4-FFF2-40B4-BE49-F238E27FC236}">
                  <a16:creationId xmlns:a16="http://schemas.microsoft.com/office/drawing/2014/main" id="{F95B0990-C929-8444-B4AB-6B986A908222}"/>
                </a:ext>
              </a:extLst>
            </p:cNvPr>
            <p:cNvCxnSpPr>
              <a:cxnSpLocks noChangeShapeType="1"/>
            </p:cNvCxnSpPr>
            <p:nvPr/>
          </p:nvCxnSpPr>
          <p:spPr bwMode="auto">
            <a:xfrm rot="5400000">
              <a:off x="762320" y="3048905"/>
              <a:ext cx="1220105" cy="0"/>
            </a:xfrm>
            <a:prstGeom prst="straightConnector1">
              <a:avLst/>
            </a:prstGeom>
            <a:noFill/>
            <a:ln w="25400">
              <a:solidFill>
                <a:schemeClr val="accent1"/>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sp>
        <p:nvSpPr>
          <p:cNvPr id="11" name="Title 1">
            <a:extLst>
              <a:ext uri="{FF2B5EF4-FFF2-40B4-BE49-F238E27FC236}">
                <a16:creationId xmlns:a16="http://schemas.microsoft.com/office/drawing/2014/main" id="{B7E05641-B8B2-204A-BEF8-7CFEA998FB6F}"/>
              </a:ext>
            </a:extLst>
          </p:cNvPr>
          <p:cNvSpPr>
            <a:spLocks noGrp="1"/>
          </p:cNvSpPr>
          <p:nvPr>
            <p:ph type="title"/>
          </p:nvPr>
        </p:nvSpPr>
        <p:spPr>
          <a:xfrm>
            <a:off x="2057400" y="0"/>
            <a:ext cx="8153400" cy="762000"/>
          </a:xfrm>
        </p:spPr>
        <p:txBody>
          <a:bodyPr anchor="ctr">
            <a:normAutofit/>
          </a:bodyPr>
          <a:lstStyle/>
          <a:p>
            <a:pPr algn="ctr">
              <a:defRPr/>
            </a:pPr>
            <a:r>
              <a:rPr lang="en-GB" sz="3600" dirty="0">
                <a:latin typeface="Arial" charset="0"/>
                <a:cs typeface="ＭＳ Ｐゴシック" charset="0"/>
              </a:rPr>
              <a:t>PX Data workflow for MS/MS data</a:t>
            </a:r>
            <a:endParaRPr lang="en-US" sz="3600" dirty="0">
              <a:latin typeface="Arial" charset="0"/>
              <a:cs typeface="ＭＳ Ｐゴシック" charset="0"/>
            </a:endParaRPr>
          </a:p>
        </p:txBody>
      </p:sp>
      <p:sp>
        <p:nvSpPr>
          <p:cNvPr id="31748" name="Rectangle 3">
            <a:extLst>
              <a:ext uri="{FF2B5EF4-FFF2-40B4-BE49-F238E27FC236}">
                <a16:creationId xmlns:a16="http://schemas.microsoft.com/office/drawing/2014/main" id="{656CD2CE-0C46-2E4A-A0CA-A6FEFF22F018}"/>
              </a:ext>
            </a:extLst>
          </p:cNvPr>
          <p:cNvSpPr>
            <a:spLocks noChangeArrowheads="1"/>
          </p:cNvSpPr>
          <p:nvPr/>
        </p:nvSpPr>
        <p:spPr bwMode="auto">
          <a:xfrm>
            <a:off x="4724400" y="1219201"/>
            <a:ext cx="5181600" cy="157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90000" tIns="46800" rIns="90000" bIns="46800">
            <a:spAutoFit/>
          </a:bodyPr>
          <a:lstStyle>
            <a:lvl1pPr marL="174625" indent="274638">
              <a:spcBef>
                <a:spcPct val="20000"/>
              </a:spcBef>
              <a:buClr>
                <a:schemeClr val="accent1"/>
              </a:buClr>
              <a:buChar char="•"/>
              <a:tabLst>
                <a:tab pos="449263" algn="l"/>
              </a:tabLst>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tabLst>
                <a:tab pos="449263" algn="l"/>
              </a:tabLst>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pPr>
            <a:endParaRPr lang="en-GB" altLang="en-US">
              <a:latin typeface="Arial" panose="020B0604020202020204" pitchFamily="34" charset="0"/>
            </a:endParaRPr>
          </a:p>
          <a:p>
            <a:pPr>
              <a:spcBef>
                <a:spcPct val="0"/>
              </a:spcBef>
              <a:buClrTx/>
            </a:pPr>
            <a:endParaRPr lang="en-GB" altLang="en-US">
              <a:latin typeface="Calibri" panose="020F0502020204030204" pitchFamily="34" charset="0"/>
            </a:endParaRPr>
          </a:p>
          <a:p>
            <a:pPr>
              <a:spcBef>
                <a:spcPct val="0"/>
              </a:spcBef>
              <a:buClrTx/>
            </a:pPr>
            <a:endParaRPr lang="en-GB" altLang="en-US">
              <a:latin typeface="Calibri" panose="020F0502020204030204" pitchFamily="34" charset="0"/>
            </a:endParaRPr>
          </a:p>
          <a:p>
            <a:pPr>
              <a:spcBef>
                <a:spcPct val="0"/>
              </a:spcBef>
              <a:buClrTx/>
            </a:pPr>
            <a:endParaRPr lang="en-GB" altLang="en-US" b="1">
              <a:latin typeface="Calibri" panose="020F0502020204030204" pitchFamily="34" charset="0"/>
            </a:endParaRPr>
          </a:p>
        </p:txBody>
      </p:sp>
      <p:sp>
        <p:nvSpPr>
          <p:cNvPr id="10" name="Rectangle 9">
            <a:extLst>
              <a:ext uri="{FF2B5EF4-FFF2-40B4-BE49-F238E27FC236}">
                <a16:creationId xmlns:a16="http://schemas.microsoft.com/office/drawing/2014/main" id="{8130DE3B-375F-3544-8829-82653FD0F176}"/>
              </a:ext>
            </a:extLst>
          </p:cNvPr>
          <p:cNvSpPr/>
          <p:nvPr/>
        </p:nvSpPr>
        <p:spPr>
          <a:xfrm>
            <a:off x="3276600" y="609601"/>
            <a:ext cx="7391400" cy="5599113"/>
          </a:xfrm>
          <a:prstGeom prst="rect">
            <a:avLst/>
          </a:prstGeom>
        </p:spPr>
        <p:txBody>
          <a:bodyPr>
            <a:spAutoFit/>
          </a:bodyPr>
          <a:lstStyle/>
          <a:p>
            <a:pPr marL="514350" indent="-514350" algn="just">
              <a:spcBef>
                <a:spcPts val="1749"/>
              </a:spcBef>
              <a:buFont typeface="+mj-lt"/>
              <a:buAutoNum type="arabi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GB" sz="1900" b="1" dirty="0">
                <a:solidFill>
                  <a:srgbClr val="000000"/>
                </a:solidFill>
                <a:latin typeface="Arial" pitchFamily="18"/>
                <a:ea typeface="WenQuanYi Micro Hei" pitchFamily="2"/>
                <a:cs typeface="Lohit Hindi" pitchFamily="2"/>
              </a:rPr>
              <a:t>Mass spectrometer output files</a:t>
            </a:r>
            <a:r>
              <a:rPr lang="en-GB" sz="1900" dirty="0">
                <a:solidFill>
                  <a:srgbClr val="000000"/>
                </a:solidFill>
                <a:latin typeface="Arial" pitchFamily="18"/>
                <a:ea typeface="WenQuanYi Micro Hei" pitchFamily="2"/>
                <a:cs typeface="Lohit Hindi" pitchFamily="2"/>
              </a:rPr>
              <a:t>: raw data (binary files) or peak list spectra in a standardized format (</a:t>
            </a:r>
            <a:r>
              <a:rPr lang="en-GB" sz="1900" dirty="0" err="1">
                <a:solidFill>
                  <a:srgbClr val="000000"/>
                </a:solidFill>
                <a:latin typeface="Arial" pitchFamily="18"/>
                <a:ea typeface="WenQuanYi Micro Hei" pitchFamily="2"/>
                <a:cs typeface="Lohit Hindi" pitchFamily="2"/>
              </a:rPr>
              <a:t>mzML</a:t>
            </a:r>
            <a:r>
              <a:rPr lang="en-GB" sz="1900" dirty="0">
                <a:solidFill>
                  <a:srgbClr val="000000"/>
                </a:solidFill>
                <a:latin typeface="Arial" pitchFamily="18"/>
                <a:ea typeface="WenQuanYi Micro Hei" pitchFamily="2"/>
                <a:cs typeface="Lohit Hindi" pitchFamily="2"/>
              </a:rPr>
              <a:t>, </a:t>
            </a:r>
            <a:r>
              <a:rPr lang="en-GB" sz="1900" dirty="0" err="1">
                <a:solidFill>
                  <a:srgbClr val="000000"/>
                </a:solidFill>
                <a:latin typeface="Arial" pitchFamily="18"/>
                <a:ea typeface="WenQuanYi Micro Hei" pitchFamily="2"/>
                <a:cs typeface="Lohit Hindi" pitchFamily="2"/>
              </a:rPr>
              <a:t>mzXML</a:t>
            </a:r>
            <a:r>
              <a:rPr lang="en-GB" sz="1900" dirty="0">
                <a:solidFill>
                  <a:srgbClr val="000000"/>
                </a:solidFill>
                <a:latin typeface="Arial" pitchFamily="18"/>
                <a:ea typeface="WenQuanYi Micro Hei" pitchFamily="2"/>
                <a:cs typeface="Lohit Hindi" pitchFamily="2"/>
              </a:rPr>
              <a:t>).</a:t>
            </a:r>
          </a:p>
          <a:p>
            <a:pPr marL="514350" indent="-514350" algn="just">
              <a:spcBef>
                <a:spcPts val="1749"/>
              </a:spcBef>
              <a:buFont typeface="+mj-lt"/>
              <a:buAutoNum type="arabi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GB" sz="1900" b="1" dirty="0">
                <a:solidFill>
                  <a:srgbClr val="000000"/>
                </a:solidFill>
                <a:latin typeface="Arial" pitchFamily="18"/>
                <a:ea typeface="WenQuanYi Micro Hei" pitchFamily="2"/>
                <a:cs typeface="Lohit Hindi" pitchFamily="2"/>
              </a:rPr>
              <a:t>Result files</a:t>
            </a:r>
            <a:r>
              <a:rPr lang="en-GB" sz="1900" dirty="0">
                <a:solidFill>
                  <a:srgbClr val="000000"/>
                </a:solidFill>
                <a:latin typeface="Arial" pitchFamily="18"/>
                <a:ea typeface="WenQuanYi Micro Hei" pitchFamily="2"/>
                <a:cs typeface="Lohit Hindi" pitchFamily="2"/>
              </a:rPr>
              <a:t>: </a:t>
            </a:r>
          </a:p>
          <a:p>
            <a:pPr marL="971550" lvl="1" indent="-514350" algn="just">
              <a:spcBef>
                <a:spcPts val="1749"/>
              </a:spcBef>
              <a:buFontTx/>
              <a:buAutoNum type="alphaL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GB" sz="1900" b="1" dirty="0">
                <a:solidFill>
                  <a:srgbClr val="000000"/>
                </a:solidFill>
                <a:latin typeface="Arial" pitchFamily="18"/>
                <a:ea typeface="WenQuanYi Micro Hei" pitchFamily="2"/>
                <a:cs typeface="Lohit Hindi" pitchFamily="2"/>
              </a:rPr>
              <a:t>Complete submissions</a:t>
            </a:r>
            <a:r>
              <a:rPr lang="en-GB" sz="1900" dirty="0">
                <a:solidFill>
                  <a:srgbClr val="000000"/>
                </a:solidFill>
                <a:latin typeface="Arial" pitchFamily="18"/>
                <a:ea typeface="WenQuanYi Micro Hei" pitchFamily="2"/>
                <a:cs typeface="Lohit Hindi" pitchFamily="2"/>
              </a:rPr>
              <a:t>: Result files can be converted to </a:t>
            </a:r>
            <a:r>
              <a:rPr lang="en-GB" sz="1900" b="1" dirty="0">
                <a:solidFill>
                  <a:srgbClr val="000000"/>
                </a:solidFill>
                <a:latin typeface="Arial" pitchFamily="18"/>
                <a:ea typeface="WenQuanYi Micro Hei" pitchFamily="2"/>
                <a:cs typeface="Lohit Hindi" pitchFamily="2"/>
              </a:rPr>
              <a:t>PRIDE XML </a:t>
            </a:r>
            <a:r>
              <a:rPr lang="en-GB" sz="1900" dirty="0">
                <a:solidFill>
                  <a:srgbClr val="000000"/>
                </a:solidFill>
                <a:latin typeface="Arial" pitchFamily="18"/>
                <a:ea typeface="WenQuanYi Micro Hei" pitchFamily="2"/>
                <a:cs typeface="Lohit Hindi" pitchFamily="2"/>
              </a:rPr>
              <a:t>or the </a:t>
            </a:r>
            <a:r>
              <a:rPr lang="en-US" sz="1900" b="1" dirty="0" err="1">
                <a:solidFill>
                  <a:srgbClr val="000000"/>
                </a:solidFill>
                <a:latin typeface="Arial" pitchFamily="18"/>
                <a:ea typeface="WenQuanYi Micro Hei" pitchFamily="2"/>
                <a:cs typeface="Lohit Hindi" pitchFamily="2"/>
              </a:rPr>
              <a:t>mzIdentML</a:t>
            </a:r>
            <a:r>
              <a:rPr lang="en-US" sz="1900" dirty="0">
                <a:solidFill>
                  <a:srgbClr val="000000"/>
                </a:solidFill>
                <a:latin typeface="Arial" pitchFamily="18"/>
                <a:ea typeface="WenQuanYi Micro Hei" pitchFamily="2"/>
                <a:cs typeface="Lohit Hindi" pitchFamily="2"/>
              </a:rPr>
              <a:t> data standard. </a:t>
            </a:r>
          </a:p>
          <a:p>
            <a:pPr marL="971550" lvl="1" indent="-514350" algn="just">
              <a:spcBef>
                <a:spcPts val="1749"/>
              </a:spcBef>
              <a:buFontTx/>
              <a:buAutoNum type="alphaL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US" sz="1900" b="1" dirty="0">
                <a:solidFill>
                  <a:srgbClr val="000000"/>
                </a:solidFill>
                <a:latin typeface="Arial" pitchFamily="18"/>
                <a:ea typeface="WenQuanYi Micro Hei" pitchFamily="2"/>
                <a:cs typeface="Lohit Hindi" pitchFamily="2"/>
              </a:rPr>
              <a:t>Partial submissions</a:t>
            </a:r>
            <a:r>
              <a:rPr lang="en-US" sz="1900" dirty="0">
                <a:solidFill>
                  <a:srgbClr val="000000"/>
                </a:solidFill>
                <a:latin typeface="Arial" pitchFamily="18"/>
                <a:ea typeface="WenQuanYi Micro Hei" pitchFamily="2"/>
                <a:cs typeface="Lohit Hindi" pitchFamily="2"/>
              </a:rPr>
              <a:t>: For workflows not yet supported by PRIDE, search engine output files will be stored and provided in their original form.</a:t>
            </a:r>
          </a:p>
          <a:p>
            <a:pPr marL="514350" indent="-514350" algn="just">
              <a:spcBef>
                <a:spcPts val="1749"/>
              </a:spcBef>
              <a:buFont typeface="+mj-lt"/>
              <a:buAutoNum type="arabi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US" sz="1900" b="1" dirty="0">
                <a:solidFill>
                  <a:srgbClr val="000000"/>
                </a:solidFill>
                <a:latin typeface="Arial" pitchFamily="18"/>
                <a:ea typeface="WenQuanYi Micro Hei" pitchFamily="2"/>
                <a:cs typeface="Lohit Hindi" pitchFamily="2"/>
              </a:rPr>
              <a:t>Metadata: </a:t>
            </a:r>
            <a:r>
              <a:rPr lang="en-US" sz="1900" dirty="0">
                <a:solidFill>
                  <a:srgbClr val="000000"/>
                </a:solidFill>
                <a:latin typeface="Arial" pitchFamily="18"/>
                <a:ea typeface="WenQuanYi Micro Hei" pitchFamily="2"/>
                <a:cs typeface="Lohit Hindi" pitchFamily="2"/>
              </a:rPr>
              <a:t>Sufficiently detailed description of sample origin, workflow, instrumentation, submitter. </a:t>
            </a:r>
          </a:p>
          <a:p>
            <a:pPr marL="514350" indent="-514350" algn="just">
              <a:spcBef>
                <a:spcPts val="1749"/>
              </a:spcBef>
              <a:buFont typeface="+mj-lt"/>
              <a:buAutoNum type="arabi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US" sz="1900" b="1" dirty="0">
                <a:solidFill>
                  <a:srgbClr val="000000"/>
                </a:solidFill>
                <a:latin typeface="Arial" pitchFamily="18"/>
                <a:ea typeface="WenQuanYi Micro Hei" pitchFamily="2"/>
                <a:cs typeface="Lohit Hindi" pitchFamily="2"/>
              </a:rPr>
              <a:t>Other files: </a:t>
            </a:r>
            <a:r>
              <a:rPr lang="en-US" sz="1900" dirty="0">
                <a:solidFill>
                  <a:srgbClr val="000000"/>
                </a:solidFill>
                <a:latin typeface="Arial" pitchFamily="18"/>
                <a:ea typeface="WenQuanYi Micro Hei" pitchFamily="2"/>
                <a:cs typeface="Lohit Hindi" pitchFamily="2"/>
              </a:rPr>
              <a:t>Optional files:</a:t>
            </a:r>
          </a:p>
          <a:p>
            <a:pPr marL="914400" lvl="1" indent="-457200" algn="just">
              <a:buFont typeface="+mj-lt"/>
              <a:buAutoNum type="alphaL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US" sz="1900" dirty="0">
                <a:solidFill>
                  <a:srgbClr val="000000"/>
                </a:solidFill>
                <a:latin typeface="Arial" pitchFamily="18"/>
                <a:ea typeface="WenQuanYi Micro Hei" pitchFamily="2"/>
                <a:cs typeface="Lohit Hindi" pitchFamily="2"/>
              </a:rPr>
              <a:t>QUANT: Quantification related results	e. FASTA</a:t>
            </a:r>
          </a:p>
          <a:p>
            <a:pPr marL="914400" lvl="1" indent="-457200" algn="just">
              <a:buFont typeface="+mj-lt"/>
              <a:buAutoNum type="alphaL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US" sz="1900" dirty="0">
                <a:solidFill>
                  <a:srgbClr val="000000"/>
                </a:solidFill>
                <a:latin typeface="Arial" pitchFamily="18"/>
                <a:ea typeface="WenQuanYi Micro Hei" pitchFamily="2"/>
                <a:cs typeface="Lohit Hindi" pitchFamily="2"/>
              </a:rPr>
              <a:t>PEAK: Peak list files			f. SP_LIBRARY</a:t>
            </a:r>
          </a:p>
          <a:p>
            <a:pPr marL="914400" lvl="1" indent="-457200" algn="just">
              <a:buFont typeface="+mj-lt"/>
              <a:buAutoNum type="alphaL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US" sz="1900" dirty="0">
                <a:solidFill>
                  <a:srgbClr val="000000"/>
                </a:solidFill>
                <a:latin typeface="Arial" pitchFamily="18"/>
                <a:ea typeface="WenQuanYi Micro Hei" pitchFamily="2"/>
                <a:cs typeface="Lohit Hindi" pitchFamily="2"/>
              </a:rPr>
              <a:t>GEL: Gel images</a:t>
            </a:r>
          </a:p>
          <a:p>
            <a:pPr marL="914400" lvl="1" indent="-457200" algn="just">
              <a:buFont typeface="+mj-lt"/>
              <a:buAutoNum type="alphaLcPeriod"/>
              <a:tabLst>
                <a:tab pos="0" algn="l"/>
                <a:tab pos="914400" algn="l"/>
                <a:tab pos="1828800" algn="l"/>
                <a:tab pos="2743199" algn="l"/>
                <a:tab pos="3657600" algn="l"/>
                <a:tab pos="4572000" algn="l"/>
                <a:tab pos="5486399" algn="l"/>
                <a:tab pos="6400799" algn="l"/>
                <a:tab pos="7315200" algn="l"/>
                <a:tab pos="8229600" algn="l"/>
                <a:tab pos="9144000" algn="l"/>
                <a:tab pos="10058400" algn="l"/>
              </a:tabLst>
              <a:defRPr/>
            </a:pPr>
            <a:r>
              <a:rPr lang="en-US" sz="1900" dirty="0">
                <a:solidFill>
                  <a:srgbClr val="000000"/>
                </a:solidFill>
                <a:latin typeface="Arial" pitchFamily="18"/>
                <a:ea typeface="WenQuanYi Micro Hei" pitchFamily="2"/>
                <a:cs typeface="Lohit Hindi" pitchFamily="2"/>
              </a:rPr>
              <a:t>OTHER: Any other file type</a:t>
            </a:r>
          </a:p>
        </p:txBody>
      </p:sp>
      <p:grpSp>
        <p:nvGrpSpPr>
          <p:cNvPr id="31750" name="Group 16">
            <a:extLst>
              <a:ext uri="{FF2B5EF4-FFF2-40B4-BE49-F238E27FC236}">
                <a16:creationId xmlns:a16="http://schemas.microsoft.com/office/drawing/2014/main" id="{8190E775-BCE4-5945-B5B4-B959134751E9}"/>
              </a:ext>
            </a:extLst>
          </p:cNvPr>
          <p:cNvGrpSpPr>
            <a:grpSpLocks/>
          </p:cNvGrpSpPr>
          <p:nvPr/>
        </p:nvGrpSpPr>
        <p:grpSpPr bwMode="auto">
          <a:xfrm>
            <a:off x="1676400" y="3505200"/>
            <a:ext cx="1157288" cy="2184400"/>
            <a:chOff x="152400" y="3505200"/>
            <a:chExt cx="1157288" cy="2184976"/>
          </a:xfrm>
        </p:grpSpPr>
        <p:sp>
          <p:nvSpPr>
            <p:cNvPr id="31751" name="TextBox 23">
              <a:extLst>
                <a:ext uri="{FF2B5EF4-FFF2-40B4-BE49-F238E27FC236}">
                  <a16:creationId xmlns:a16="http://schemas.microsoft.com/office/drawing/2014/main" id="{85B130D3-D655-EA4C-A071-54AD9FE16F3E}"/>
                </a:ext>
              </a:extLst>
            </p:cNvPr>
            <p:cNvSpPr txBox="1">
              <a:spLocks noChangeArrowheads="1"/>
            </p:cNvSpPr>
            <p:nvPr/>
          </p:nvSpPr>
          <p:spPr bwMode="auto">
            <a:xfrm>
              <a:off x="152400" y="3505200"/>
              <a:ext cx="1157288" cy="338554"/>
            </a:xfrm>
            <a:prstGeom prst="rect">
              <a:avLst/>
            </a:prstGeom>
            <a:solidFill>
              <a:srgbClr val="3366FF"/>
            </a:solidFill>
            <a:ln w="9525">
              <a:solidFill>
                <a:schemeClr val="tx1"/>
              </a:solidFill>
              <a:miter lim="800000"/>
              <a:headEnd/>
              <a:tailEnd/>
            </a:ln>
          </p:spPr>
          <p:txBody>
            <a:bodyPr>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lgn="ctr">
                <a:spcBef>
                  <a:spcPct val="0"/>
                </a:spcBef>
                <a:buClrTx/>
                <a:buFontTx/>
                <a:buNone/>
              </a:pPr>
              <a:r>
                <a:rPr lang="en-US" altLang="en-US" sz="1600">
                  <a:solidFill>
                    <a:srgbClr val="000000"/>
                  </a:solidFill>
                  <a:latin typeface="Calibri" panose="020F0502020204030204" pitchFamily="34" charset="0"/>
                </a:rPr>
                <a:t>Published </a:t>
              </a:r>
            </a:p>
          </p:txBody>
        </p:sp>
        <p:sp>
          <p:nvSpPr>
            <p:cNvPr id="31752" name="TextBox 26">
              <a:extLst>
                <a:ext uri="{FF2B5EF4-FFF2-40B4-BE49-F238E27FC236}">
                  <a16:creationId xmlns:a16="http://schemas.microsoft.com/office/drawing/2014/main" id="{A5695D48-45BD-DA49-AC55-D15AC34119A7}"/>
                </a:ext>
              </a:extLst>
            </p:cNvPr>
            <p:cNvSpPr txBox="1">
              <a:spLocks noChangeArrowheads="1"/>
            </p:cNvSpPr>
            <p:nvPr/>
          </p:nvSpPr>
          <p:spPr bwMode="auto">
            <a:xfrm>
              <a:off x="304800" y="4038600"/>
              <a:ext cx="814388" cy="584776"/>
            </a:xfrm>
            <a:prstGeom prst="rect">
              <a:avLst/>
            </a:prstGeom>
            <a:solidFill>
              <a:srgbClr val="FF0000"/>
            </a:solidFill>
            <a:ln w="9525">
              <a:solidFill>
                <a:schemeClr val="tx1"/>
              </a:solidFill>
              <a:miter lim="800000"/>
              <a:headEnd/>
              <a:tailEnd/>
            </a:ln>
          </p:spPr>
          <p:txBody>
            <a:bodyPr>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lgn="ctr">
                <a:spcBef>
                  <a:spcPct val="0"/>
                </a:spcBef>
                <a:buClrTx/>
                <a:buFontTx/>
                <a:buNone/>
              </a:pPr>
              <a:r>
                <a:rPr lang="en-US" altLang="en-US" sz="1600">
                  <a:solidFill>
                    <a:srgbClr val="000000"/>
                  </a:solidFill>
                  <a:latin typeface="Calibri" panose="020F0502020204030204" pitchFamily="34" charset="0"/>
                </a:rPr>
                <a:t>Raw</a:t>
              </a:r>
            </a:p>
            <a:p>
              <a:pPr algn="ctr">
                <a:spcBef>
                  <a:spcPct val="0"/>
                </a:spcBef>
                <a:buClrTx/>
                <a:buFontTx/>
                <a:buNone/>
              </a:pPr>
              <a:r>
                <a:rPr lang="en-US" altLang="en-US" sz="1600">
                  <a:solidFill>
                    <a:srgbClr val="000000"/>
                  </a:solidFill>
                  <a:latin typeface="Calibri" panose="020F0502020204030204" pitchFamily="34" charset="0"/>
                </a:rPr>
                <a:t>Files</a:t>
              </a:r>
            </a:p>
          </p:txBody>
        </p:sp>
        <p:sp>
          <p:nvSpPr>
            <p:cNvPr id="31753" name="TextBox 26">
              <a:extLst>
                <a:ext uri="{FF2B5EF4-FFF2-40B4-BE49-F238E27FC236}">
                  <a16:creationId xmlns:a16="http://schemas.microsoft.com/office/drawing/2014/main" id="{01883163-3361-E24B-AA43-8E5E9650E1C6}"/>
                </a:ext>
              </a:extLst>
            </p:cNvPr>
            <p:cNvSpPr txBox="1">
              <a:spLocks noChangeArrowheads="1"/>
            </p:cNvSpPr>
            <p:nvPr/>
          </p:nvSpPr>
          <p:spPr bwMode="auto">
            <a:xfrm>
              <a:off x="228600" y="5105400"/>
              <a:ext cx="990600" cy="584776"/>
            </a:xfrm>
            <a:prstGeom prst="rect">
              <a:avLst/>
            </a:prstGeom>
            <a:solidFill>
              <a:srgbClr val="008000"/>
            </a:solidFill>
            <a:ln w="19050">
              <a:solidFill>
                <a:schemeClr val="tx1"/>
              </a:solidFill>
              <a:prstDash val="dash"/>
              <a:miter lim="800000"/>
              <a:headEnd/>
              <a:tailEnd/>
            </a:ln>
          </p:spPr>
          <p:txBody>
            <a:bodyPr>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lgn="ctr">
                <a:spcBef>
                  <a:spcPct val="0"/>
                </a:spcBef>
                <a:buClrTx/>
                <a:buFontTx/>
                <a:buNone/>
              </a:pPr>
              <a:r>
                <a:rPr lang="en-US" altLang="en-US" sz="1600">
                  <a:solidFill>
                    <a:srgbClr val="000000"/>
                  </a:solidFill>
                  <a:latin typeface="Calibri" panose="020F0502020204030204" pitchFamily="34" charset="0"/>
                </a:rPr>
                <a:t>Other files</a:t>
              </a:r>
            </a:p>
          </p:txBody>
        </p:sp>
      </p:grpSp>
    </p:spTree>
    <p:extLst>
      <p:ext uri="{BB962C8B-B14F-4D97-AF65-F5344CB8AC3E}">
        <p14:creationId xmlns:p14="http://schemas.microsoft.com/office/powerpoint/2010/main" val="34733756"/>
      </p:ext>
    </p:extLst>
  </p:cSld>
  <p:clrMapOvr>
    <a:masterClrMapping/>
  </p:clrMapOvr>
  <p:transition>
    <p:check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803A5-FFEC-BC42-8382-434B241C5E35}"/>
              </a:ext>
            </a:extLst>
          </p:cNvPr>
          <p:cNvSpPr>
            <a:spLocks noGrp="1"/>
          </p:cNvSpPr>
          <p:nvPr>
            <p:ph type="title"/>
          </p:nvPr>
        </p:nvSpPr>
        <p:spPr/>
        <p:txBody>
          <a:bodyPr/>
          <a:lstStyle/>
          <a:p>
            <a:r>
              <a:rPr lang="en-US" dirty="0"/>
              <a:t>How do we know if they are translated?</a:t>
            </a:r>
          </a:p>
        </p:txBody>
      </p:sp>
      <p:sp>
        <p:nvSpPr>
          <p:cNvPr id="3" name="Content Placeholder 2">
            <a:extLst>
              <a:ext uri="{FF2B5EF4-FFF2-40B4-BE49-F238E27FC236}">
                <a16:creationId xmlns:a16="http://schemas.microsoft.com/office/drawing/2014/main" id="{3B72B88F-F938-B84F-9901-56B03587CD4E}"/>
              </a:ext>
            </a:extLst>
          </p:cNvPr>
          <p:cNvSpPr>
            <a:spLocks noGrp="1"/>
          </p:cNvSpPr>
          <p:nvPr>
            <p:ph idx="1"/>
          </p:nvPr>
        </p:nvSpPr>
        <p:spPr/>
        <p:txBody>
          <a:bodyPr/>
          <a:lstStyle/>
          <a:p>
            <a:r>
              <a:rPr lang="en-US" dirty="0"/>
              <a:t>Talk about what is available in Pride…</a:t>
            </a:r>
          </a:p>
          <a:p>
            <a:endParaRPr lang="en-US" dirty="0"/>
          </a:p>
        </p:txBody>
      </p:sp>
    </p:spTree>
    <p:extLst>
      <p:ext uri="{BB962C8B-B14F-4D97-AF65-F5344CB8AC3E}">
        <p14:creationId xmlns:p14="http://schemas.microsoft.com/office/powerpoint/2010/main" val="22412830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EF89B-770B-8A48-9E99-B8A0BA056594}"/>
              </a:ext>
            </a:extLst>
          </p:cNvPr>
          <p:cNvSpPr>
            <a:spLocks noGrp="1"/>
          </p:cNvSpPr>
          <p:nvPr>
            <p:ph type="title"/>
          </p:nvPr>
        </p:nvSpPr>
        <p:spPr>
          <a:xfrm>
            <a:off x="838200" y="640080"/>
            <a:ext cx="2798064" cy="2304288"/>
          </a:xfrm>
        </p:spPr>
        <p:txBody>
          <a:bodyPr anchor="b">
            <a:normAutofit/>
          </a:bodyPr>
          <a:lstStyle/>
          <a:p>
            <a:r>
              <a:rPr lang="en-US" sz="4000" dirty="0"/>
              <a:t>Datasets Submission Rate in PRIDE </a:t>
            </a:r>
          </a:p>
        </p:txBody>
      </p:sp>
      <p:sp>
        <p:nvSpPr>
          <p:cNvPr id="8" name="Content Placeholder 7">
            <a:extLst>
              <a:ext uri="{FF2B5EF4-FFF2-40B4-BE49-F238E27FC236}">
                <a16:creationId xmlns:a16="http://schemas.microsoft.com/office/drawing/2014/main" id="{F9C58D18-B26B-4404-B336-9AE648C541AE}"/>
              </a:ext>
            </a:extLst>
          </p:cNvPr>
          <p:cNvSpPr>
            <a:spLocks noGrp="1"/>
          </p:cNvSpPr>
          <p:nvPr>
            <p:ph idx="1"/>
          </p:nvPr>
        </p:nvSpPr>
        <p:spPr>
          <a:xfrm>
            <a:off x="838200" y="3136392"/>
            <a:ext cx="2770632" cy="3081528"/>
          </a:xfrm>
        </p:spPr>
        <p:txBody>
          <a:bodyPr>
            <a:normAutofit/>
          </a:bodyPr>
          <a:lstStyle/>
          <a:p>
            <a:r>
              <a:rPr lang="en-US" sz="1800" dirty="0">
                <a:hlinkClick r:id="rId3"/>
              </a:rPr>
              <a:t>Source :https://pdfs.semanticscholar.org/948f/d800ecdd3c99488dde36b41480ca1b8acce3.pdf?_ga=2.103574656.1648217994.1567678077-946751234.1560755147</a:t>
            </a:r>
            <a:endParaRPr lang="en-US" sz="1800" dirty="0"/>
          </a:p>
        </p:txBody>
      </p:sp>
      <p:pic>
        <p:nvPicPr>
          <p:cNvPr id="4" name="Content Placeholder 3">
            <a:extLst>
              <a:ext uri="{FF2B5EF4-FFF2-40B4-BE49-F238E27FC236}">
                <a16:creationId xmlns:a16="http://schemas.microsoft.com/office/drawing/2014/main" id="{D7EE6572-A3B8-304C-A6FE-26D68D87B63B}"/>
              </a:ext>
            </a:extLst>
          </p:cNvPr>
          <p:cNvPicPr>
            <a:picLocks noChangeAspect="1"/>
          </p:cNvPicPr>
          <p:nvPr/>
        </p:nvPicPr>
        <p:blipFill>
          <a:blip r:embed="rId4"/>
          <a:stretch>
            <a:fillRect/>
          </a:stretch>
        </p:blipFill>
        <p:spPr>
          <a:xfrm>
            <a:off x="5257214" y="1280160"/>
            <a:ext cx="5289452" cy="4297680"/>
          </a:xfrm>
          <a:prstGeom prst="rect">
            <a:avLst/>
          </a:prstGeom>
        </p:spPr>
      </p:pic>
    </p:spTree>
    <p:extLst>
      <p:ext uri="{BB962C8B-B14F-4D97-AF65-F5344CB8AC3E}">
        <p14:creationId xmlns:p14="http://schemas.microsoft.com/office/powerpoint/2010/main" val="20061102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16C30-7445-8247-AC74-9ACB14139EB4}"/>
              </a:ext>
            </a:extLst>
          </p:cNvPr>
          <p:cNvSpPr>
            <a:spLocks noGrp="1"/>
          </p:cNvSpPr>
          <p:nvPr>
            <p:ph type="title"/>
          </p:nvPr>
        </p:nvSpPr>
        <p:spPr>
          <a:xfrm>
            <a:off x="838200" y="640080"/>
            <a:ext cx="2798064" cy="2304288"/>
          </a:xfrm>
        </p:spPr>
        <p:txBody>
          <a:bodyPr anchor="b">
            <a:normAutofit/>
          </a:bodyPr>
          <a:lstStyle/>
          <a:p>
            <a:r>
              <a:rPr lang="en-US" sz="3100"/>
              <a:t>    PRIDE :THE PROTEOMICS IDENTIFICATION   DATABASE </a:t>
            </a:r>
          </a:p>
        </p:txBody>
      </p:sp>
      <p:sp>
        <p:nvSpPr>
          <p:cNvPr id="8" name="Content Placeholder 7">
            <a:extLst>
              <a:ext uri="{FF2B5EF4-FFF2-40B4-BE49-F238E27FC236}">
                <a16:creationId xmlns:a16="http://schemas.microsoft.com/office/drawing/2014/main" id="{90D24BE4-ACAB-4AF2-AC9F-3C4A583CB89C}"/>
              </a:ext>
            </a:extLst>
          </p:cNvPr>
          <p:cNvSpPr>
            <a:spLocks noGrp="1"/>
          </p:cNvSpPr>
          <p:nvPr>
            <p:ph idx="1"/>
          </p:nvPr>
        </p:nvSpPr>
        <p:spPr>
          <a:xfrm>
            <a:off x="838200" y="3136392"/>
            <a:ext cx="2770632" cy="3081528"/>
          </a:xfrm>
        </p:spPr>
        <p:txBody>
          <a:bodyPr>
            <a:normAutofit/>
          </a:bodyPr>
          <a:lstStyle/>
          <a:p>
            <a:r>
              <a:rPr lang="en-US" sz="1800" dirty="0"/>
              <a:t>Source: </a:t>
            </a:r>
            <a:r>
              <a:rPr lang="en-US" sz="1800" dirty="0">
                <a:hlinkClick r:id="rId2"/>
              </a:rPr>
              <a:t>https://pdfs.semanticscholar.org/948f/d800ecdd3c99488dde36b41480ca1b8acce3.pdf?_ga=2.103574656.1648217994.1567678077-946751234.1560755147</a:t>
            </a:r>
            <a:endParaRPr lang="en-US" sz="1800" dirty="0"/>
          </a:p>
          <a:p>
            <a:endParaRPr lang="en-US" sz="1800" dirty="0"/>
          </a:p>
        </p:txBody>
      </p:sp>
      <p:pic>
        <p:nvPicPr>
          <p:cNvPr id="4" name="Content Placeholder 3">
            <a:extLst>
              <a:ext uri="{FF2B5EF4-FFF2-40B4-BE49-F238E27FC236}">
                <a16:creationId xmlns:a16="http://schemas.microsoft.com/office/drawing/2014/main" id="{BE7D7D3A-77F4-EE4C-85A2-78D38BFDC246}"/>
              </a:ext>
            </a:extLst>
          </p:cNvPr>
          <p:cNvPicPr>
            <a:picLocks noChangeAspect="1"/>
          </p:cNvPicPr>
          <p:nvPr/>
        </p:nvPicPr>
        <p:blipFill>
          <a:blip r:embed="rId3"/>
          <a:stretch>
            <a:fillRect/>
          </a:stretch>
        </p:blipFill>
        <p:spPr>
          <a:xfrm>
            <a:off x="4276344" y="1380538"/>
            <a:ext cx="7251192" cy="4096923"/>
          </a:xfrm>
          <a:prstGeom prst="rect">
            <a:avLst/>
          </a:prstGeom>
        </p:spPr>
      </p:pic>
    </p:spTree>
    <p:extLst>
      <p:ext uri="{BB962C8B-B14F-4D97-AF65-F5344CB8AC3E}">
        <p14:creationId xmlns:p14="http://schemas.microsoft.com/office/powerpoint/2010/main" val="39546089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9481D4AA-7094-422E-BB19-CD4EFB99E5CA}"/>
              </a:ext>
            </a:extLst>
          </p:cNvPr>
          <p:cNvGrpSpPr/>
          <p:nvPr/>
        </p:nvGrpSpPr>
        <p:grpSpPr>
          <a:xfrm>
            <a:off x="3657430" y="2559525"/>
            <a:ext cx="3996816" cy="751416"/>
            <a:chOff x="5004673" y="1281641"/>
            <a:chExt cx="1127124" cy="751416"/>
          </a:xfrm>
        </p:grpSpPr>
        <p:sp>
          <p:nvSpPr>
            <p:cNvPr id="6" name="Rectangle: Rounded Corners 5">
              <a:extLst>
                <a:ext uri="{FF2B5EF4-FFF2-40B4-BE49-F238E27FC236}">
                  <a16:creationId xmlns:a16="http://schemas.microsoft.com/office/drawing/2014/main" id="{2E7E1BD9-B5BC-463A-87ED-89AAE1FA3842}"/>
                </a:ext>
              </a:extLst>
            </p:cNvPr>
            <p:cNvSpPr/>
            <p:nvPr/>
          </p:nvSpPr>
          <p:spPr>
            <a:xfrm>
              <a:off x="5004673" y="1281641"/>
              <a:ext cx="1127124" cy="751416"/>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Rectangle: Rounded Corners 4">
              <a:extLst>
                <a:ext uri="{FF2B5EF4-FFF2-40B4-BE49-F238E27FC236}">
                  <a16:creationId xmlns:a16="http://schemas.microsoft.com/office/drawing/2014/main" id="{647EF520-D0D2-46D8-B3A6-590FAAAC60B5}"/>
                </a:ext>
              </a:extLst>
            </p:cNvPr>
            <p:cNvSpPr txBox="1"/>
            <p:nvPr/>
          </p:nvSpPr>
          <p:spPr>
            <a:xfrm>
              <a:off x="5026681" y="1303649"/>
              <a:ext cx="1083108" cy="7074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400" dirty="0"/>
                <a:t>Translate in</a:t>
              </a:r>
              <a:r>
                <a:rPr lang="en-US" sz="2400" kern="1200" dirty="0"/>
                <a:t>to Six Fram</a:t>
              </a:r>
              <a:r>
                <a:rPr lang="en-US" sz="2400" dirty="0"/>
                <a:t>e protein sequence by PGA</a:t>
              </a:r>
              <a:endParaRPr lang="en-US" sz="2400" kern="1200" dirty="0"/>
            </a:p>
          </p:txBody>
        </p:sp>
      </p:grpSp>
      <p:cxnSp>
        <p:nvCxnSpPr>
          <p:cNvPr id="10" name="Straight Arrow Connector 9">
            <a:extLst>
              <a:ext uri="{FF2B5EF4-FFF2-40B4-BE49-F238E27FC236}">
                <a16:creationId xmlns:a16="http://schemas.microsoft.com/office/drawing/2014/main" id="{97CBEED5-12CE-4BB6-833F-5B17EA834525}"/>
              </a:ext>
            </a:extLst>
          </p:cNvPr>
          <p:cNvCxnSpPr>
            <a:cxnSpLocks/>
          </p:cNvCxnSpPr>
          <p:nvPr/>
        </p:nvCxnSpPr>
        <p:spPr>
          <a:xfrm>
            <a:off x="5605518" y="1950142"/>
            <a:ext cx="0" cy="58102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AD9FDA53-AC7C-4B01-9B7A-658C5AAB00EF}"/>
              </a:ext>
            </a:extLst>
          </p:cNvPr>
          <p:cNvSpPr/>
          <p:nvPr/>
        </p:nvSpPr>
        <p:spPr>
          <a:xfrm>
            <a:off x="3458548" y="1235091"/>
            <a:ext cx="4293939" cy="751416"/>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r>
              <a:rPr lang="en-US" dirty="0"/>
              <a:t>Make FASTA file from RNA seq dataset which obtained from Human brain samples</a:t>
            </a:r>
          </a:p>
        </p:txBody>
      </p:sp>
      <p:cxnSp>
        <p:nvCxnSpPr>
          <p:cNvPr id="14" name="Straight Arrow Connector 13">
            <a:extLst>
              <a:ext uri="{FF2B5EF4-FFF2-40B4-BE49-F238E27FC236}">
                <a16:creationId xmlns:a16="http://schemas.microsoft.com/office/drawing/2014/main" id="{37F70280-46B1-4871-8533-CB67891DE582}"/>
              </a:ext>
            </a:extLst>
          </p:cNvPr>
          <p:cNvCxnSpPr>
            <a:cxnSpLocks/>
          </p:cNvCxnSpPr>
          <p:nvPr/>
        </p:nvCxnSpPr>
        <p:spPr>
          <a:xfrm>
            <a:off x="5605518" y="3339300"/>
            <a:ext cx="0" cy="58102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487C6DA7-7424-421A-9A81-1A051C57A3B0}"/>
              </a:ext>
            </a:extLst>
          </p:cNvPr>
          <p:cNvGrpSpPr/>
          <p:nvPr/>
        </p:nvGrpSpPr>
        <p:grpSpPr>
          <a:xfrm>
            <a:off x="3663251" y="5251758"/>
            <a:ext cx="3996816" cy="751416"/>
            <a:chOff x="5004673" y="1281641"/>
            <a:chExt cx="1127124" cy="751416"/>
          </a:xfrm>
        </p:grpSpPr>
        <p:sp>
          <p:nvSpPr>
            <p:cNvPr id="16" name="Rectangle: Rounded Corners 15">
              <a:extLst>
                <a:ext uri="{FF2B5EF4-FFF2-40B4-BE49-F238E27FC236}">
                  <a16:creationId xmlns:a16="http://schemas.microsoft.com/office/drawing/2014/main" id="{A0784B64-4322-4ED2-BEB6-D7FA27B4B53F}"/>
                </a:ext>
              </a:extLst>
            </p:cNvPr>
            <p:cNvSpPr/>
            <p:nvPr/>
          </p:nvSpPr>
          <p:spPr>
            <a:xfrm>
              <a:off x="5004673" y="1281641"/>
              <a:ext cx="1127124" cy="751416"/>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7" name="Rectangle: Rounded Corners 4">
              <a:extLst>
                <a:ext uri="{FF2B5EF4-FFF2-40B4-BE49-F238E27FC236}">
                  <a16:creationId xmlns:a16="http://schemas.microsoft.com/office/drawing/2014/main" id="{C985B865-051C-4478-A3B9-FD002FE770B3}"/>
                </a:ext>
              </a:extLst>
            </p:cNvPr>
            <p:cNvSpPr txBox="1"/>
            <p:nvPr/>
          </p:nvSpPr>
          <p:spPr>
            <a:xfrm>
              <a:off x="5026681" y="1303649"/>
              <a:ext cx="1083108" cy="7074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400" kern="1200" dirty="0"/>
                <a:t>Search PRIDE dataset against PGA predicted peptides</a:t>
              </a:r>
            </a:p>
          </p:txBody>
        </p:sp>
      </p:grpSp>
      <p:cxnSp>
        <p:nvCxnSpPr>
          <p:cNvPr id="18" name="Straight Arrow Connector 17">
            <a:extLst>
              <a:ext uri="{FF2B5EF4-FFF2-40B4-BE49-F238E27FC236}">
                <a16:creationId xmlns:a16="http://schemas.microsoft.com/office/drawing/2014/main" id="{60B52A99-1646-4D64-B7C2-99C54DE95E75}"/>
              </a:ext>
            </a:extLst>
          </p:cNvPr>
          <p:cNvCxnSpPr>
            <a:cxnSpLocks/>
          </p:cNvCxnSpPr>
          <p:nvPr/>
        </p:nvCxnSpPr>
        <p:spPr>
          <a:xfrm>
            <a:off x="5605518" y="4654576"/>
            <a:ext cx="0" cy="58102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DFFD0E6-E55C-40E5-B56C-8185598BCC2E}"/>
              </a:ext>
            </a:extLst>
          </p:cNvPr>
          <p:cNvGrpSpPr/>
          <p:nvPr/>
        </p:nvGrpSpPr>
        <p:grpSpPr>
          <a:xfrm>
            <a:off x="3809138" y="3952075"/>
            <a:ext cx="3767067" cy="751416"/>
            <a:chOff x="5004673" y="1281641"/>
            <a:chExt cx="1127124" cy="751416"/>
          </a:xfrm>
        </p:grpSpPr>
        <p:sp>
          <p:nvSpPr>
            <p:cNvPr id="20" name="Rectangle: Rounded Corners 19">
              <a:extLst>
                <a:ext uri="{FF2B5EF4-FFF2-40B4-BE49-F238E27FC236}">
                  <a16:creationId xmlns:a16="http://schemas.microsoft.com/office/drawing/2014/main" id="{BC382B6C-8AAF-4C7E-AF2C-034A5C9015C2}"/>
                </a:ext>
              </a:extLst>
            </p:cNvPr>
            <p:cNvSpPr/>
            <p:nvPr/>
          </p:nvSpPr>
          <p:spPr>
            <a:xfrm>
              <a:off x="5004673" y="1281641"/>
              <a:ext cx="1127124" cy="751416"/>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Rectangle: Rounded Corners 4">
              <a:extLst>
                <a:ext uri="{FF2B5EF4-FFF2-40B4-BE49-F238E27FC236}">
                  <a16:creationId xmlns:a16="http://schemas.microsoft.com/office/drawing/2014/main" id="{096E0A9D-15E3-479E-85FE-4A5E499B09CD}"/>
                </a:ext>
              </a:extLst>
            </p:cNvPr>
            <p:cNvSpPr txBox="1"/>
            <p:nvPr/>
          </p:nvSpPr>
          <p:spPr>
            <a:xfrm>
              <a:off x="5026681" y="1303649"/>
              <a:ext cx="1083108" cy="7074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400" dirty="0"/>
                <a:t>Collect proteomics data from PRIDE database</a:t>
              </a:r>
              <a:endParaRPr lang="en-US" sz="2400" kern="1200" dirty="0"/>
            </a:p>
          </p:txBody>
        </p:sp>
      </p:grpSp>
      <p:sp>
        <p:nvSpPr>
          <p:cNvPr id="23" name="Title 1">
            <a:extLst>
              <a:ext uri="{FF2B5EF4-FFF2-40B4-BE49-F238E27FC236}">
                <a16:creationId xmlns:a16="http://schemas.microsoft.com/office/drawing/2014/main" id="{6094207A-F2F2-46FD-9730-A72429A50075}"/>
              </a:ext>
            </a:extLst>
          </p:cNvPr>
          <p:cNvSpPr txBox="1">
            <a:spLocks/>
          </p:cNvSpPr>
          <p:nvPr/>
        </p:nvSpPr>
        <p:spPr>
          <a:xfrm>
            <a:off x="1170132" y="-7428"/>
            <a:ext cx="9851736" cy="10579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600" b="1" dirty="0">
                <a:latin typeface="Arial" panose="020B0604020202020204" pitchFamily="34" charset="0"/>
                <a:cs typeface="Arial" panose="020B0604020202020204" pitchFamily="34" charset="0"/>
              </a:rPr>
              <a:t>Workflow for Discovery of novel peptides from RNA seq Data</a:t>
            </a:r>
          </a:p>
        </p:txBody>
      </p:sp>
      <p:sp>
        <p:nvSpPr>
          <p:cNvPr id="27" name="TextBox 26">
            <a:extLst>
              <a:ext uri="{FF2B5EF4-FFF2-40B4-BE49-F238E27FC236}">
                <a16:creationId xmlns:a16="http://schemas.microsoft.com/office/drawing/2014/main" id="{411689B8-7665-4298-B8E8-1290B540E8CC}"/>
              </a:ext>
            </a:extLst>
          </p:cNvPr>
          <p:cNvSpPr txBox="1"/>
          <p:nvPr/>
        </p:nvSpPr>
        <p:spPr>
          <a:xfrm>
            <a:off x="2299833" y="1379966"/>
            <a:ext cx="1158715" cy="461665"/>
          </a:xfrm>
          <a:prstGeom prst="rect">
            <a:avLst/>
          </a:prstGeom>
          <a:noFill/>
        </p:spPr>
        <p:txBody>
          <a:bodyPr wrap="none" rtlCol="0">
            <a:spAutoFit/>
          </a:bodyPr>
          <a:lstStyle/>
          <a:p>
            <a:r>
              <a:rPr lang="en-US" sz="2400" b="1" dirty="0"/>
              <a:t>Step-1: </a:t>
            </a:r>
          </a:p>
        </p:txBody>
      </p:sp>
      <p:sp>
        <p:nvSpPr>
          <p:cNvPr id="28" name="TextBox 27">
            <a:extLst>
              <a:ext uri="{FF2B5EF4-FFF2-40B4-BE49-F238E27FC236}">
                <a16:creationId xmlns:a16="http://schemas.microsoft.com/office/drawing/2014/main" id="{9C7AD3D5-FB7A-4B51-95DB-DB56F4A064EF}"/>
              </a:ext>
            </a:extLst>
          </p:cNvPr>
          <p:cNvSpPr txBox="1"/>
          <p:nvPr/>
        </p:nvSpPr>
        <p:spPr>
          <a:xfrm>
            <a:off x="2383676" y="2598998"/>
            <a:ext cx="1158715" cy="461665"/>
          </a:xfrm>
          <a:prstGeom prst="rect">
            <a:avLst/>
          </a:prstGeom>
          <a:noFill/>
        </p:spPr>
        <p:txBody>
          <a:bodyPr wrap="none" rtlCol="0">
            <a:spAutoFit/>
          </a:bodyPr>
          <a:lstStyle/>
          <a:p>
            <a:r>
              <a:rPr lang="en-US" sz="2400" b="1" dirty="0"/>
              <a:t>Step-2: </a:t>
            </a:r>
          </a:p>
        </p:txBody>
      </p:sp>
      <p:sp>
        <p:nvSpPr>
          <p:cNvPr id="29" name="TextBox 28">
            <a:extLst>
              <a:ext uri="{FF2B5EF4-FFF2-40B4-BE49-F238E27FC236}">
                <a16:creationId xmlns:a16="http://schemas.microsoft.com/office/drawing/2014/main" id="{60E8EC43-2E4A-4F68-9AC6-A3FEE74971DD}"/>
              </a:ext>
            </a:extLst>
          </p:cNvPr>
          <p:cNvSpPr txBox="1"/>
          <p:nvPr/>
        </p:nvSpPr>
        <p:spPr>
          <a:xfrm>
            <a:off x="2683383" y="4050117"/>
            <a:ext cx="1158715" cy="461665"/>
          </a:xfrm>
          <a:prstGeom prst="rect">
            <a:avLst/>
          </a:prstGeom>
          <a:noFill/>
        </p:spPr>
        <p:txBody>
          <a:bodyPr wrap="none" rtlCol="0">
            <a:spAutoFit/>
          </a:bodyPr>
          <a:lstStyle/>
          <a:p>
            <a:r>
              <a:rPr lang="en-US" sz="2400" b="1" dirty="0"/>
              <a:t>Step-3: </a:t>
            </a:r>
          </a:p>
        </p:txBody>
      </p:sp>
      <p:sp>
        <p:nvSpPr>
          <p:cNvPr id="30" name="TextBox 29">
            <a:extLst>
              <a:ext uri="{FF2B5EF4-FFF2-40B4-BE49-F238E27FC236}">
                <a16:creationId xmlns:a16="http://schemas.microsoft.com/office/drawing/2014/main" id="{0FEE33AD-28BA-44F2-A409-3964D81E12BC}"/>
              </a:ext>
            </a:extLst>
          </p:cNvPr>
          <p:cNvSpPr txBox="1"/>
          <p:nvPr/>
        </p:nvSpPr>
        <p:spPr>
          <a:xfrm>
            <a:off x="2650423" y="5321681"/>
            <a:ext cx="1158715" cy="461665"/>
          </a:xfrm>
          <a:prstGeom prst="rect">
            <a:avLst/>
          </a:prstGeom>
          <a:noFill/>
        </p:spPr>
        <p:txBody>
          <a:bodyPr wrap="none" rtlCol="0">
            <a:spAutoFit/>
          </a:bodyPr>
          <a:lstStyle/>
          <a:p>
            <a:r>
              <a:rPr lang="en-US" sz="2400" b="1" dirty="0"/>
              <a:t>Step-4: </a:t>
            </a:r>
          </a:p>
        </p:txBody>
      </p:sp>
    </p:spTree>
    <p:extLst>
      <p:ext uri="{BB962C8B-B14F-4D97-AF65-F5344CB8AC3E}">
        <p14:creationId xmlns:p14="http://schemas.microsoft.com/office/powerpoint/2010/main" val="12138595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B3CEB-1B51-ED4D-873A-C72C9D1D2B92}"/>
              </a:ext>
            </a:extLst>
          </p:cNvPr>
          <p:cNvSpPr>
            <a:spLocks noGrp="1"/>
          </p:cNvSpPr>
          <p:nvPr>
            <p:ph type="title"/>
          </p:nvPr>
        </p:nvSpPr>
        <p:spPr>
          <a:xfrm>
            <a:off x="838200" y="640080"/>
            <a:ext cx="2798064" cy="2304288"/>
          </a:xfrm>
        </p:spPr>
        <p:txBody>
          <a:bodyPr anchor="b">
            <a:normAutofit fontScale="90000"/>
          </a:bodyPr>
          <a:lstStyle/>
          <a:p>
            <a:r>
              <a:rPr lang="en-US" sz="1900" dirty="0"/>
              <a:t> </a:t>
            </a:r>
            <a:br>
              <a:rPr lang="en-US" sz="1900" dirty="0"/>
            </a:br>
            <a:br>
              <a:rPr lang="en-US" sz="1900" dirty="0"/>
            </a:br>
            <a:br>
              <a:rPr lang="en-US" sz="1900" dirty="0"/>
            </a:br>
            <a:br>
              <a:rPr lang="en-US" sz="1900" dirty="0"/>
            </a:br>
            <a:r>
              <a:rPr lang="en-US" sz="2700" b="1" dirty="0"/>
              <a:t>PGA: an R/Bioconductor package for identification of novel peptides using a customized database derived from RNA-Seq</a:t>
            </a:r>
            <a:br>
              <a:rPr lang="en-US" sz="2700" b="1" dirty="0"/>
            </a:br>
            <a:endParaRPr lang="en-US" sz="2700" dirty="0"/>
          </a:p>
        </p:txBody>
      </p:sp>
      <p:sp>
        <p:nvSpPr>
          <p:cNvPr id="8" name="Content Placeholder 7">
            <a:extLst>
              <a:ext uri="{FF2B5EF4-FFF2-40B4-BE49-F238E27FC236}">
                <a16:creationId xmlns:a16="http://schemas.microsoft.com/office/drawing/2014/main" id="{D045F933-4135-4B36-92DA-F14718AF1082}"/>
              </a:ext>
            </a:extLst>
          </p:cNvPr>
          <p:cNvSpPr>
            <a:spLocks noGrp="1"/>
          </p:cNvSpPr>
          <p:nvPr>
            <p:ph idx="1"/>
          </p:nvPr>
        </p:nvSpPr>
        <p:spPr>
          <a:xfrm>
            <a:off x="1009650" y="4129087"/>
            <a:ext cx="2405063" cy="2517457"/>
          </a:xfrm>
        </p:spPr>
        <p:txBody>
          <a:bodyPr>
            <a:normAutofit/>
          </a:bodyPr>
          <a:lstStyle/>
          <a:p>
            <a:r>
              <a:rPr lang="en-US" sz="1800" dirty="0">
                <a:hlinkClick r:id="rId2"/>
              </a:rPr>
              <a:t>Source : https://www.ncbi.nlm.nih.gov/pmc/articles/PMC4912784/</a:t>
            </a:r>
            <a:endParaRPr lang="en-US" sz="1800" dirty="0"/>
          </a:p>
        </p:txBody>
      </p:sp>
      <p:pic>
        <p:nvPicPr>
          <p:cNvPr id="4" name="Content Placeholder 3">
            <a:extLst>
              <a:ext uri="{FF2B5EF4-FFF2-40B4-BE49-F238E27FC236}">
                <a16:creationId xmlns:a16="http://schemas.microsoft.com/office/drawing/2014/main" id="{7B0A9E4E-2BE3-614D-A038-B49ECC84C82F}"/>
              </a:ext>
            </a:extLst>
          </p:cNvPr>
          <p:cNvPicPr>
            <a:picLocks noChangeAspect="1"/>
          </p:cNvPicPr>
          <p:nvPr/>
        </p:nvPicPr>
        <p:blipFill>
          <a:blip r:embed="rId3"/>
          <a:stretch>
            <a:fillRect/>
          </a:stretch>
        </p:blipFill>
        <p:spPr>
          <a:xfrm>
            <a:off x="4276344" y="1561818"/>
            <a:ext cx="7251192" cy="3734363"/>
          </a:xfrm>
          <a:prstGeom prst="rect">
            <a:avLst/>
          </a:prstGeom>
        </p:spPr>
      </p:pic>
    </p:spTree>
    <p:extLst>
      <p:ext uri="{BB962C8B-B14F-4D97-AF65-F5344CB8AC3E}">
        <p14:creationId xmlns:p14="http://schemas.microsoft.com/office/powerpoint/2010/main" val="2549359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5F277-775D-B443-B97F-453A6D972D91}"/>
              </a:ext>
            </a:extLst>
          </p:cNvPr>
          <p:cNvSpPr>
            <a:spLocks noGrp="1"/>
          </p:cNvSpPr>
          <p:nvPr>
            <p:ph type="title"/>
          </p:nvPr>
        </p:nvSpPr>
        <p:spPr/>
        <p:txBody>
          <a:bodyPr>
            <a:normAutofit fontScale="90000"/>
          </a:bodyPr>
          <a:lstStyle/>
          <a:p>
            <a:pPr algn="ctr"/>
            <a:r>
              <a:rPr lang="en-US" dirty="0"/>
              <a:t>PXD006537:</a:t>
            </a:r>
            <a:r>
              <a:rPr lang="en-US" altLang="en-US" dirty="0">
                <a:solidFill>
                  <a:srgbClr val="222222"/>
                </a:solidFill>
                <a:latin typeface="Montserrat"/>
              </a:rPr>
              <a:t>Large Cohort Proteomics Profiling of Human Brain Cortex</a:t>
            </a:r>
            <a:br>
              <a:rPr lang="en-US" altLang="en-US" dirty="0">
                <a:solidFill>
                  <a:srgbClr val="222222"/>
                </a:solidFill>
                <a:latin typeface="Montserrat"/>
              </a:rPr>
            </a:br>
            <a:endParaRPr lang="en-US" dirty="0"/>
          </a:p>
        </p:txBody>
      </p:sp>
      <p:sp>
        <p:nvSpPr>
          <p:cNvPr id="3" name="Content Placeholder 2">
            <a:extLst>
              <a:ext uri="{FF2B5EF4-FFF2-40B4-BE49-F238E27FC236}">
                <a16:creationId xmlns:a16="http://schemas.microsoft.com/office/drawing/2014/main" id="{E0B275A7-D4AA-3146-8AFC-73BC0493BBAC}"/>
              </a:ext>
            </a:extLst>
          </p:cNvPr>
          <p:cNvSpPr>
            <a:spLocks noGrp="1"/>
          </p:cNvSpPr>
          <p:nvPr>
            <p:ph idx="1"/>
          </p:nvPr>
        </p:nvSpPr>
        <p:spPr/>
        <p:txBody>
          <a:bodyPr>
            <a:noAutofit/>
          </a:bodyPr>
          <a:lstStyle/>
          <a:p>
            <a:pPr marL="0" lvl="0" indent="0" eaLnBrk="0" fontAlgn="base" hangingPunct="0">
              <a:lnSpc>
                <a:spcPct val="100000"/>
              </a:lnSpc>
              <a:spcBef>
                <a:spcPct val="0"/>
              </a:spcBef>
              <a:spcAft>
                <a:spcPct val="0"/>
              </a:spcAft>
              <a:buNone/>
            </a:pPr>
            <a:r>
              <a:rPr lang="en-US" altLang="en-US" sz="2000" b="1" dirty="0">
                <a:solidFill>
                  <a:srgbClr val="333333"/>
                </a:solidFill>
                <a:latin typeface="Montserrat"/>
              </a:rPr>
              <a:t>Title</a:t>
            </a:r>
            <a:r>
              <a:rPr lang="en-US" altLang="en-US" sz="2000" dirty="0">
                <a:solidFill>
                  <a:srgbClr val="333333"/>
                </a:solidFill>
                <a:latin typeface="Montserrat"/>
              </a:rPr>
              <a:t>: </a:t>
            </a:r>
            <a:r>
              <a:rPr lang="en-US" sz="2000" dirty="0"/>
              <a:t>Large Cohort Proteomics Profiling of Human Brain Cortex</a:t>
            </a:r>
          </a:p>
          <a:p>
            <a:pPr marL="0" indent="0" eaLnBrk="0" fontAlgn="base" hangingPunct="0">
              <a:lnSpc>
                <a:spcPct val="100000"/>
              </a:lnSpc>
              <a:spcBef>
                <a:spcPct val="0"/>
              </a:spcBef>
              <a:spcAft>
                <a:spcPct val="0"/>
              </a:spcAft>
              <a:buNone/>
            </a:pPr>
            <a:r>
              <a:rPr lang="en-US" sz="2000" b="1" dirty="0"/>
              <a:t>Description : </a:t>
            </a:r>
            <a:r>
              <a:rPr lang="en-US" sz="2000" dirty="0"/>
              <a:t>LC-MS/MS profiling of mid frontal or inferior temporal cortex from ROS, MAP and KRONOSII cohorts.</a:t>
            </a:r>
          </a:p>
          <a:p>
            <a:pPr marL="0" indent="0" eaLnBrk="0" fontAlgn="base" hangingPunct="0">
              <a:lnSpc>
                <a:spcPct val="100000"/>
              </a:lnSpc>
              <a:spcBef>
                <a:spcPct val="0"/>
              </a:spcBef>
              <a:spcAft>
                <a:spcPct val="0"/>
              </a:spcAft>
              <a:buNone/>
            </a:pPr>
            <a:r>
              <a:rPr lang="en-US" sz="2000" b="1" dirty="0"/>
              <a:t>Sample Processing Protocol :</a:t>
            </a:r>
            <a:r>
              <a:rPr lang="en-US" sz="2000" dirty="0"/>
              <a:t>Samples were digested with trypsin, labeled with O18, then analyzed by LC-MS/MS</a:t>
            </a:r>
          </a:p>
          <a:p>
            <a:pPr marL="0" indent="0" eaLnBrk="0" fontAlgn="base" hangingPunct="0">
              <a:lnSpc>
                <a:spcPct val="100000"/>
              </a:lnSpc>
              <a:spcBef>
                <a:spcPct val="0"/>
              </a:spcBef>
              <a:spcAft>
                <a:spcPct val="0"/>
              </a:spcAft>
              <a:buNone/>
            </a:pPr>
            <a:endParaRPr lang="en-US" sz="2000" b="1" dirty="0"/>
          </a:p>
          <a:p>
            <a:pPr marL="0" indent="0" eaLnBrk="0" fontAlgn="base" hangingPunct="0">
              <a:lnSpc>
                <a:spcPct val="100000"/>
              </a:lnSpc>
              <a:spcBef>
                <a:spcPct val="0"/>
              </a:spcBef>
              <a:spcAft>
                <a:spcPct val="0"/>
              </a:spcAft>
              <a:buNone/>
            </a:pPr>
            <a:r>
              <a:rPr lang="en-US" sz="2000" b="1" dirty="0"/>
              <a:t>Data Processing Protocol : </a:t>
            </a:r>
            <a:r>
              <a:rPr lang="en-US" sz="2000" dirty="0"/>
              <a:t>Data was processed using SIPPER (Stable Isotope Probing Protein Extraction Resources software), PubMed ID 24467184</a:t>
            </a:r>
            <a:endParaRPr lang="en-US" sz="2000" b="1" dirty="0"/>
          </a:p>
          <a:p>
            <a:pPr marL="0" indent="0" eaLnBrk="0" fontAlgn="base" hangingPunct="0">
              <a:lnSpc>
                <a:spcPct val="100000"/>
              </a:lnSpc>
              <a:spcBef>
                <a:spcPct val="0"/>
              </a:spcBef>
              <a:spcAft>
                <a:spcPct val="0"/>
              </a:spcAft>
              <a:buNone/>
            </a:pPr>
            <a:endParaRPr lang="en-US" sz="2000" b="1" dirty="0"/>
          </a:p>
          <a:p>
            <a:pPr marL="0" indent="0" eaLnBrk="0" fontAlgn="base" hangingPunct="0">
              <a:lnSpc>
                <a:spcPct val="100000"/>
              </a:lnSpc>
              <a:spcBef>
                <a:spcPct val="0"/>
              </a:spcBef>
              <a:spcAft>
                <a:spcPct val="0"/>
              </a:spcAft>
              <a:buNone/>
            </a:pPr>
            <a:r>
              <a:rPr lang="en-US" sz="2000" b="1" dirty="0"/>
              <a:t>Submission Date:</a:t>
            </a:r>
            <a:r>
              <a:rPr lang="en-US" sz="2000" dirty="0"/>
              <a:t>09/05/2019</a:t>
            </a:r>
          </a:p>
          <a:p>
            <a:pPr marL="0" indent="0" eaLnBrk="0" fontAlgn="base" hangingPunct="0">
              <a:lnSpc>
                <a:spcPct val="100000"/>
              </a:lnSpc>
              <a:spcBef>
                <a:spcPct val="0"/>
              </a:spcBef>
              <a:spcAft>
                <a:spcPct val="0"/>
              </a:spcAft>
              <a:buNone/>
            </a:pPr>
            <a:r>
              <a:rPr lang="en-US" sz="2000" b="1" dirty="0"/>
              <a:t>Publication Date</a:t>
            </a:r>
            <a:r>
              <a:rPr lang="en-US" sz="2000" dirty="0"/>
              <a:t>:13/05/2019</a:t>
            </a:r>
          </a:p>
          <a:p>
            <a:pPr marL="0" lvl="0" indent="0" eaLnBrk="0" fontAlgn="base" hangingPunct="0">
              <a:lnSpc>
                <a:spcPct val="100000"/>
              </a:lnSpc>
              <a:spcBef>
                <a:spcPct val="0"/>
              </a:spcBef>
              <a:spcAft>
                <a:spcPct val="0"/>
              </a:spcAft>
              <a:buNone/>
            </a:pPr>
            <a:r>
              <a:rPr lang="en-US" altLang="en-US" sz="2000" b="1" dirty="0">
                <a:solidFill>
                  <a:srgbClr val="333333"/>
                </a:solidFill>
                <a:latin typeface="Montserrat"/>
              </a:rPr>
              <a:t>SUBMITTER: </a:t>
            </a:r>
            <a:r>
              <a:rPr lang="en-US" altLang="en-US" sz="2000" dirty="0">
                <a:solidFill>
                  <a:srgbClr val="3E3E3E"/>
                </a:solidFill>
                <a:latin typeface="Montserrat"/>
              </a:rPr>
              <a:t>  </a:t>
            </a:r>
            <a:r>
              <a:rPr lang="en-US" altLang="en-US" sz="2000" dirty="0">
                <a:solidFill>
                  <a:srgbClr val="3E3E3E"/>
                </a:solidFill>
                <a:latin typeface="Montserrat"/>
                <a:hlinkClick r:id="rId2"/>
              </a:rPr>
              <a:t>      Matthew Monroe </a:t>
            </a:r>
            <a:r>
              <a:rPr lang="en-US" altLang="en-US" sz="2000" dirty="0">
                <a:solidFill>
                  <a:srgbClr val="333333"/>
                </a:solidFill>
                <a:latin typeface="Montserrat"/>
              </a:rPr>
              <a:t> </a:t>
            </a:r>
            <a:endParaRPr lang="en-US" altLang="en-US" sz="2000" dirty="0"/>
          </a:p>
          <a:p>
            <a:pPr marL="0" lvl="0" indent="0" eaLnBrk="0" fontAlgn="base" hangingPunct="0">
              <a:lnSpc>
                <a:spcPct val="100000"/>
              </a:lnSpc>
              <a:spcBef>
                <a:spcPct val="0"/>
              </a:spcBef>
              <a:spcAft>
                <a:spcPct val="0"/>
              </a:spcAft>
              <a:buNone/>
            </a:pPr>
            <a:r>
              <a:rPr lang="en-US" altLang="en-US" sz="2000" b="1" dirty="0">
                <a:solidFill>
                  <a:srgbClr val="333333"/>
                </a:solidFill>
                <a:latin typeface="Montserrat"/>
              </a:rPr>
              <a:t>LAB HEAD: </a:t>
            </a:r>
            <a:r>
              <a:rPr lang="en-US" altLang="en-US" sz="2000" dirty="0">
                <a:solidFill>
                  <a:srgbClr val="333333"/>
                </a:solidFill>
                <a:latin typeface="Montserrat"/>
              </a:rPr>
              <a:t>Vlad </a:t>
            </a:r>
            <a:r>
              <a:rPr lang="en-US" altLang="en-US" sz="2000" dirty="0" err="1">
                <a:solidFill>
                  <a:srgbClr val="333333"/>
                </a:solidFill>
                <a:latin typeface="Montserrat"/>
              </a:rPr>
              <a:t>Petyuk</a:t>
            </a:r>
            <a:endParaRPr lang="en-US" altLang="en-US" sz="2000" dirty="0"/>
          </a:p>
          <a:p>
            <a:pPr marL="0" lvl="0" indent="0" eaLnBrk="0" fontAlgn="base" hangingPunct="0">
              <a:lnSpc>
                <a:spcPct val="100000"/>
              </a:lnSpc>
              <a:spcBef>
                <a:spcPct val="0"/>
              </a:spcBef>
              <a:spcAft>
                <a:spcPct val="0"/>
              </a:spcAft>
              <a:buNone/>
            </a:pPr>
            <a:r>
              <a:rPr lang="en-US" altLang="en-US" sz="2000" b="1" dirty="0">
                <a:solidFill>
                  <a:srgbClr val="333333"/>
                </a:solidFill>
                <a:latin typeface="Montserrat"/>
              </a:rPr>
              <a:t>PROVIDER: </a:t>
            </a:r>
            <a:r>
              <a:rPr lang="en-US" altLang="en-US" sz="2000" dirty="0">
                <a:solidFill>
                  <a:srgbClr val="3E3E3E"/>
                </a:solidFill>
                <a:latin typeface="Montserrat"/>
                <a:hlinkClick r:id="rId3"/>
              </a:rPr>
              <a:t>PXD006537</a:t>
            </a:r>
            <a:r>
              <a:rPr lang="en-US" altLang="en-US" sz="2000" dirty="0">
                <a:solidFill>
                  <a:srgbClr val="333333"/>
                </a:solidFill>
                <a:latin typeface="Montserrat"/>
              </a:rPr>
              <a:t> | </a:t>
            </a:r>
            <a:r>
              <a:rPr lang="en-US" altLang="en-US" sz="2000" dirty="0">
                <a:solidFill>
                  <a:srgbClr val="3E3E3E"/>
                </a:solidFill>
                <a:latin typeface="Montserrat"/>
                <a:hlinkClick r:id="rId4"/>
              </a:rPr>
              <a:t>Pride</a:t>
            </a:r>
            <a:r>
              <a:rPr lang="en-US" altLang="en-US" sz="2000" dirty="0">
                <a:solidFill>
                  <a:srgbClr val="333333"/>
                </a:solidFill>
                <a:latin typeface="Montserrat"/>
              </a:rPr>
              <a:t> | 2019-05-13</a:t>
            </a:r>
            <a:endParaRPr lang="en-US" altLang="en-US" sz="2000" dirty="0"/>
          </a:p>
          <a:p>
            <a:pPr marL="0" lvl="0" indent="0" eaLnBrk="0" fontAlgn="base" hangingPunct="0">
              <a:lnSpc>
                <a:spcPct val="100000"/>
              </a:lnSpc>
              <a:spcBef>
                <a:spcPct val="0"/>
              </a:spcBef>
              <a:spcAft>
                <a:spcPct val="0"/>
              </a:spcAft>
              <a:buNone/>
            </a:pPr>
            <a:r>
              <a:rPr lang="en-US" altLang="en-US" sz="2000" b="1" dirty="0">
                <a:solidFill>
                  <a:srgbClr val="333333"/>
                </a:solidFill>
                <a:latin typeface="Montserrat"/>
              </a:rPr>
              <a:t>REPOSITORIES: </a:t>
            </a:r>
            <a:r>
              <a:rPr lang="en-US" altLang="en-US" sz="2000" dirty="0">
                <a:solidFill>
                  <a:srgbClr val="333333"/>
                </a:solidFill>
                <a:latin typeface="Montserrat"/>
              </a:rPr>
              <a:t>Pride</a:t>
            </a:r>
            <a:endParaRPr lang="en-US" sz="2000" dirty="0"/>
          </a:p>
        </p:txBody>
      </p:sp>
    </p:spTree>
    <p:extLst>
      <p:ext uri="{BB962C8B-B14F-4D97-AF65-F5344CB8AC3E}">
        <p14:creationId xmlns:p14="http://schemas.microsoft.com/office/powerpoint/2010/main" val="1938916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D82F1-4516-2E41-8509-314686006236}"/>
              </a:ext>
            </a:extLst>
          </p:cNvPr>
          <p:cNvSpPr>
            <a:spLocks noGrp="1"/>
          </p:cNvSpPr>
          <p:nvPr>
            <p:ph type="title"/>
          </p:nvPr>
        </p:nvSpPr>
        <p:spPr/>
        <p:txBody>
          <a:bodyPr>
            <a:normAutofit fontScale="90000"/>
          </a:bodyPr>
          <a:lstStyle/>
          <a:p>
            <a:pPr algn="ctr"/>
            <a:r>
              <a:rPr lang="en-US" dirty="0"/>
              <a:t> The human </a:t>
            </a:r>
            <a:r>
              <a:rPr lang="en-US" dirty="0" err="1"/>
              <a:t>brainome</a:t>
            </a:r>
            <a:r>
              <a:rPr lang="en-US" dirty="0"/>
              <a:t>: network analysis identifies HSPA2 as a novel Alzheimer’s disease target</a:t>
            </a:r>
          </a:p>
        </p:txBody>
      </p:sp>
      <p:sp>
        <p:nvSpPr>
          <p:cNvPr id="3" name="Content Placeholder 2">
            <a:extLst>
              <a:ext uri="{FF2B5EF4-FFF2-40B4-BE49-F238E27FC236}">
                <a16:creationId xmlns:a16="http://schemas.microsoft.com/office/drawing/2014/main" id="{1B82CE0B-88AE-9D4B-B1CB-8DE8E068D093}"/>
              </a:ext>
            </a:extLst>
          </p:cNvPr>
          <p:cNvSpPr>
            <a:spLocks noGrp="1"/>
          </p:cNvSpPr>
          <p:nvPr>
            <p:ph idx="1"/>
          </p:nvPr>
        </p:nvSpPr>
        <p:spPr/>
        <p:txBody>
          <a:bodyPr>
            <a:normAutofit fontScale="92500" lnSpcReduction="20000"/>
          </a:bodyPr>
          <a:lstStyle/>
          <a:p>
            <a:pPr>
              <a:buFont typeface="Wingdings" pitchFamily="2" charset="2"/>
              <a:buChar char="v"/>
            </a:pPr>
            <a:r>
              <a:rPr lang="en-US" dirty="0"/>
              <a:t>Published in BRAIN a journal of </a:t>
            </a:r>
            <a:r>
              <a:rPr lang="en-US" dirty="0" err="1"/>
              <a:t>Neurobioloy</a:t>
            </a:r>
            <a:r>
              <a:rPr lang="en-US" dirty="0"/>
              <a:t> </a:t>
            </a:r>
          </a:p>
          <a:p>
            <a:pPr>
              <a:buFont typeface="Wingdings" pitchFamily="2" charset="2"/>
              <a:buChar char="v"/>
            </a:pPr>
            <a:r>
              <a:rPr lang="en-US" dirty="0"/>
              <a:t>Examined how proteins are incorporated into networks in two separate series and evaluated the outputs in two different cell lines. </a:t>
            </a:r>
          </a:p>
          <a:p>
            <a:pPr>
              <a:buFont typeface="Wingdings" pitchFamily="2" charset="2"/>
              <a:buChar char="v"/>
            </a:pPr>
            <a:r>
              <a:rPr lang="en-US" dirty="0"/>
              <a:t>pipeline included the following steps: (</a:t>
            </a:r>
            <a:r>
              <a:rPr lang="en-US" dirty="0" err="1"/>
              <a:t>i</a:t>
            </a:r>
            <a:r>
              <a:rPr lang="en-US" dirty="0"/>
              <a:t>) predicting expression quantitative trait loci; (ii) determining differential expression; (iii) </a:t>
            </a:r>
            <a:r>
              <a:rPr lang="en-US" dirty="0" err="1"/>
              <a:t>analysing</a:t>
            </a:r>
            <a:r>
              <a:rPr lang="en-US" dirty="0"/>
              <a:t> networks of transcript and peptide relationships; and (iv) validating effects in two separate cell lines.</a:t>
            </a:r>
          </a:p>
          <a:p>
            <a:pPr>
              <a:buFont typeface="Wingdings" pitchFamily="2" charset="2"/>
              <a:buChar char="v"/>
            </a:pPr>
            <a:r>
              <a:rPr lang="en-US" dirty="0"/>
              <a:t>Performed all the analysis in two separate brain series to validate effects.</a:t>
            </a:r>
          </a:p>
          <a:p>
            <a:pPr>
              <a:buFont typeface="Wingdings" pitchFamily="2" charset="2"/>
              <a:buChar char="v"/>
            </a:pPr>
            <a:r>
              <a:rPr lang="en-US" dirty="0"/>
              <a:t>two series included 345 samples in the first set (177 controls, 168 cases; age range 65–105; 58% female; KRONOSII cohort) and 409 samples in the replicate set (153 controls, 141 cases, 115 mild cognitive impairment; age range 66–107; 63% female; RUSH cohort).</a:t>
            </a:r>
          </a:p>
          <a:p>
            <a:pPr>
              <a:buFont typeface="Wingdings" pitchFamily="2" charset="2"/>
              <a:buChar char="v"/>
            </a:pPr>
            <a:endParaRPr lang="en-US" dirty="0"/>
          </a:p>
        </p:txBody>
      </p:sp>
    </p:spTree>
    <p:extLst>
      <p:ext uri="{BB962C8B-B14F-4D97-AF65-F5344CB8AC3E}">
        <p14:creationId xmlns:p14="http://schemas.microsoft.com/office/powerpoint/2010/main" val="385238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95AB7-5057-4E46-BA27-0A9E24DB496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2BF45B2-0485-0B46-82FA-FC20DAB30EB0}"/>
              </a:ext>
            </a:extLst>
          </p:cNvPr>
          <p:cNvSpPr>
            <a:spLocks noGrp="1"/>
          </p:cNvSpPr>
          <p:nvPr>
            <p:ph idx="1"/>
          </p:nvPr>
        </p:nvSpPr>
        <p:spPr/>
        <p:txBody>
          <a:bodyPr/>
          <a:lstStyle/>
          <a:p>
            <a:r>
              <a:rPr lang="en-US" dirty="0"/>
              <a:t>Background</a:t>
            </a:r>
          </a:p>
          <a:p>
            <a:r>
              <a:rPr lang="en-US" dirty="0"/>
              <a:t>What was our goal</a:t>
            </a:r>
          </a:p>
          <a:p>
            <a:r>
              <a:rPr lang="en-US" dirty="0"/>
              <a:t>Why mass spectrometry</a:t>
            </a:r>
          </a:p>
          <a:p>
            <a:r>
              <a:rPr lang="en-US" dirty="0"/>
              <a:t>Why PRIDE database</a:t>
            </a:r>
          </a:p>
          <a:p>
            <a:r>
              <a:rPr lang="en-US" dirty="0"/>
              <a:t>Why PGA </a:t>
            </a:r>
          </a:p>
          <a:p>
            <a:r>
              <a:rPr lang="en-US" dirty="0"/>
              <a:t>Future work </a:t>
            </a:r>
          </a:p>
        </p:txBody>
      </p:sp>
    </p:spTree>
    <p:extLst>
      <p:ext uri="{BB962C8B-B14F-4D97-AF65-F5344CB8AC3E}">
        <p14:creationId xmlns:p14="http://schemas.microsoft.com/office/powerpoint/2010/main" val="34818364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06C03-2E41-E745-BFEC-573238D3E6D1}"/>
              </a:ext>
            </a:extLst>
          </p:cNvPr>
          <p:cNvSpPr>
            <a:spLocks noGrp="1"/>
          </p:cNvSpPr>
          <p:nvPr>
            <p:ph type="title"/>
          </p:nvPr>
        </p:nvSpPr>
        <p:spPr/>
        <p:txBody>
          <a:bodyPr/>
          <a:lstStyle/>
          <a:p>
            <a:r>
              <a:rPr lang="en-US" dirty="0"/>
              <a:t> PXD006537:</a:t>
            </a:r>
            <a:r>
              <a:rPr lang="en-US" altLang="en-US" dirty="0">
                <a:solidFill>
                  <a:srgbClr val="222222"/>
                </a:solidFill>
                <a:latin typeface="Montserrat"/>
              </a:rPr>
              <a:t>Large Cohort Proteomics Profiling of Human Brain Cortex</a:t>
            </a:r>
            <a:endParaRPr lang="en-US" dirty="0"/>
          </a:p>
        </p:txBody>
      </p:sp>
      <p:sp>
        <p:nvSpPr>
          <p:cNvPr id="3" name="Content Placeholder 2">
            <a:extLst>
              <a:ext uri="{FF2B5EF4-FFF2-40B4-BE49-F238E27FC236}">
                <a16:creationId xmlns:a16="http://schemas.microsoft.com/office/drawing/2014/main" id="{810B0303-61C2-9646-AFC6-BA31326C651F}"/>
              </a:ext>
            </a:extLst>
          </p:cNvPr>
          <p:cNvSpPr>
            <a:spLocks noGrp="1"/>
          </p:cNvSpPr>
          <p:nvPr>
            <p:ph idx="1"/>
          </p:nvPr>
        </p:nvSpPr>
        <p:spPr/>
        <p:txBody>
          <a:bodyPr/>
          <a:lstStyle/>
          <a:p>
            <a:pPr marL="0" indent="0">
              <a:buNone/>
            </a:pPr>
            <a:r>
              <a:rPr lang="en-US" dirty="0"/>
              <a:t>Dataset: Alz_P01_A01_097_26Apr12_Roc_12-03-15.mgf</a:t>
            </a:r>
          </a:p>
          <a:p>
            <a:pPr marL="0" indent="0">
              <a:buNone/>
            </a:pPr>
            <a:endParaRPr lang="en-US" dirty="0"/>
          </a:p>
          <a:p>
            <a:pPr marL="0" indent="0">
              <a:buNone/>
            </a:pPr>
            <a:r>
              <a:rPr lang="en-US" dirty="0"/>
              <a:t>Alz_P01_A01_097 H 9 1a ROS_20974481 97 FCTX F 15.7 28 ROS 20974481 A</a:t>
            </a:r>
          </a:p>
          <a:p>
            <a:pPr marL="0" indent="0">
              <a:buNone/>
            </a:pPr>
            <a:r>
              <a:rPr lang="en-US" dirty="0"/>
              <a:t>Gender: Female</a:t>
            </a:r>
          </a:p>
          <a:p>
            <a:pPr marL="0" indent="0">
              <a:buNone/>
            </a:pPr>
            <a:r>
              <a:rPr lang="en-US" dirty="0"/>
              <a:t>Sample </a:t>
            </a:r>
            <a:r>
              <a:rPr lang="en-US" dirty="0" err="1"/>
              <a:t>group:ROS</a:t>
            </a:r>
            <a:endParaRPr lang="en-US" dirty="0"/>
          </a:p>
          <a:p>
            <a:pPr marL="0" indent="0">
              <a:buNone/>
            </a:pPr>
            <a:r>
              <a:rPr lang="en-US" dirty="0"/>
              <a:t>Site:15.7</a:t>
            </a:r>
          </a:p>
          <a:p>
            <a:pPr marL="0" indent="0">
              <a:buNone/>
            </a:pPr>
            <a:endParaRPr lang="en-US" dirty="0"/>
          </a:p>
        </p:txBody>
      </p:sp>
    </p:spTree>
    <p:extLst>
      <p:ext uri="{BB962C8B-B14F-4D97-AF65-F5344CB8AC3E}">
        <p14:creationId xmlns:p14="http://schemas.microsoft.com/office/powerpoint/2010/main" val="37609473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4F80F-EF7E-A940-A9DE-2D9F3B358E9E}"/>
              </a:ext>
            </a:extLst>
          </p:cNvPr>
          <p:cNvSpPr>
            <a:spLocks noGrp="1"/>
          </p:cNvSpPr>
          <p:nvPr>
            <p:ph type="title"/>
          </p:nvPr>
        </p:nvSpPr>
        <p:spPr/>
        <p:txBody>
          <a:bodyPr/>
          <a:lstStyle/>
          <a:p>
            <a:pPr algn="ctr"/>
            <a:r>
              <a:rPr lang="en-US" dirty="0">
                <a:solidFill>
                  <a:srgbClr val="92D050"/>
                </a:solidFill>
              </a:rPr>
              <a:t>Two Novel Peptides Found After Running PGA </a:t>
            </a:r>
          </a:p>
        </p:txBody>
      </p:sp>
      <p:graphicFrame>
        <p:nvGraphicFramePr>
          <p:cNvPr id="7" name="Content Placeholder 6">
            <a:extLst>
              <a:ext uri="{FF2B5EF4-FFF2-40B4-BE49-F238E27FC236}">
                <a16:creationId xmlns:a16="http://schemas.microsoft.com/office/drawing/2014/main" id="{47C6991B-5781-B543-A3ED-66ED63186622}"/>
              </a:ext>
            </a:extLst>
          </p:cNvPr>
          <p:cNvGraphicFramePr>
            <a:graphicFrameLocks noGrp="1"/>
          </p:cNvGraphicFramePr>
          <p:nvPr>
            <p:ph idx="1"/>
            <p:extLst>
              <p:ext uri="{D42A27DB-BD31-4B8C-83A1-F6EECF244321}">
                <p14:modId xmlns:p14="http://schemas.microsoft.com/office/powerpoint/2010/main" val="1281439372"/>
              </p:ext>
            </p:extLst>
          </p:nvPr>
        </p:nvGraphicFramePr>
        <p:xfrm>
          <a:off x="2036064" y="2913888"/>
          <a:ext cx="9317736" cy="2125139"/>
        </p:xfrm>
        <a:graphic>
          <a:graphicData uri="http://schemas.openxmlformats.org/drawingml/2006/table">
            <a:tbl>
              <a:tblPr>
                <a:tableStyleId>{5C22544A-7EE6-4342-B048-85BDC9FD1C3A}</a:tableStyleId>
              </a:tblPr>
              <a:tblGrid>
                <a:gridCol w="1440302">
                  <a:extLst>
                    <a:ext uri="{9D8B030D-6E8A-4147-A177-3AD203B41FA5}">
                      <a16:colId xmlns:a16="http://schemas.microsoft.com/office/drawing/2014/main" val="3439966552"/>
                    </a:ext>
                  </a:extLst>
                </a:gridCol>
                <a:gridCol w="7877434">
                  <a:extLst>
                    <a:ext uri="{9D8B030D-6E8A-4147-A177-3AD203B41FA5}">
                      <a16:colId xmlns:a16="http://schemas.microsoft.com/office/drawing/2014/main" val="265225601"/>
                    </a:ext>
                  </a:extLst>
                </a:gridCol>
              </a:tblGrid>
              <a:tr h="961345">
                <a:tc>
                  <a:txBody>
                    <a:bodyPr/>
                    <a:lstStyle/>
                    <a:p>
                      <a:pPr algn="l" fontAlgn="b"/>
                      <a:r>
                        <a:rPr lang="en-US" sz="1200" u="none" strike="noStrike">
                          <a:effectLst/>
                        </a:rPr>
                        <a:t>peptide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a:effectLst/>
                        </a:rPr>
                        <a:t>protein</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25045798"/>
                  </a:ext>
                </a:extLst>
              </a:tr>
              <a:tr h="581897">
                <a:tc>
                  <a:txBody>
                    <a:bodyPr/>
                    <a:lstStyle/>
                    <a:p>
                      <a:pPr algn="l" fontAlgn="b"/>
                      <a:r>
                        <a:rPr lang="en-US" sz="1200" u="none" strike="noStrike">
                          <a:effectLst/>
                        </a:rPr>
                        <a:t>QNSSDTGLKK</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a:effectLst/>
                        </a:rPr>
                        <a:t>chr2:242158044-242158231_+::::ANO7|+|F2|1;chr2:242158049-242158231_+::::ANO7|+|F3|1</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55544348"/>
                  </a:ext>
                </a:extLst>
              </a:tr>
              <a:tr h="581897">
                <a:tc>
                  <a:txBody>
                    <a:bodyPr/>
                    <a:lstStyle/>
                    <a:p>
                      <a:pPr algn="l" fontAlgn="b"/>
                      <a:r>
                        <a:rPr lang="en-US" sz="1200" u="none" strike="noStrike" dirty="0">
                          <a:effectLst/>
                        </a:rPr>
                        <a:t>VFQLIGCVCHGEG</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a:effectLst/>
                        </a:rPr>
                        <a:t>chr7:74158458-74158589_+::::GTF2I|+|F3|1;chr7:74158477-74158589_+::::GTF2I|+|F2|1</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68350294"/>
                  </a:ext>
                </a:extLst>
              </a:tr>
            </a:tbl>
          </a:graphicData>
        </a:graphic>
      </p:graphicFrame>
    </p:spTree>
    <p:extLst>
      <p:ext uri="{BB962C8B-B14F-4D97-AF65-F5344CB8AC3E}">
        <p14:creationId xmlns:p14="http://schemas.microsoft.com/office/powerpoint/2010/main" val="1962471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00C6-C4BD-F44E-9EB3-F0876388E8D6}"/>
              </a:ext>
            </a:extLst>
          </p:cNvPr>
          <p:cNvSpPr>
            <a:spLocks noGrp="1"/>
          </p:cNvSpPr>
          <p:nvPr>
            <p:ph type="title"/>
          </p:nvPr>
        </p:nvSpPr>
        <p:spPr>
          <a:xfrm>
            <a:off x="643467" y="640080"/>
            <a:ext cx="3096427" cy="5613236"/>
          </a:xfrm>
        </p:spPr>
        <p:txBody>
          <a:bodyPr anchor="ctr">
            <a:normAutofit/>
          </a:bodyPr>
          <a:lstStyle/>
          <a:p>
            <a:pPr algn="ctr"/>
            <a:r>
              <a:rPr lang="en-US" dirty="0"/>
              <a:t>Visualization of novel peptide found in ANO7 gene</a:t>
            </a:r>
            <a:br>
              <a:rPr lang="en-US" dirty="0"/>
            </a:br>
            <a:endParaRPr lang="en-US" dirty="0">
              <a:solidFill>
                <a:srgbClr val="FFFFFF"/>
              </a:solidFill>
            </a:endParaRPr>
          </a:p>
        </p:txBody>
      </p:sp>
      <p:sp>
        <p:nvSpPr>
          <p:cNvPr id="3" name="Content Placeholder 2">
            <a:extLst>
              <a:ext uri="{FF2B5EF4-FFF2-40B4-BE49-F238E27FC236}">
                <a16:creationId xmlns:a16="http://schemas.microsoft.com/office/drawing/2014/main" id="{51BBCE95-1EA6-3847-81A9-D3E823BBE74E}"/>
              </a:ext>
            </a:extLst>
          </p:cNvPr>
          <p:cNvSpPr>
            <a:spLocks noGrp="1"/>
          </p:cNvSpPr>
          <p:nvPr>
            <p:ph idx="1"/>
          </p:nvPr>
        </p:nvSpPr>
        <p:spPr>
          <a:xfrm>
            <a:off x="4699818" y="640082"/>
            <a:ext cx="6848715" cy="2484884"/>
          </a:xfrm>
        </p:spPr>
        <p:txBody>
          <a:bodyPr anchor="ctr">
            <a:normAutofit/>
          </a:bodyPr>
          <a:lstStyle/>
          <a:p>
            <a:pPr marL="0" indent="0">
              <a:buNone/>
            </a:pPr>
            <a:endParaRPr lang="en-US" sz="2000" dirty="0"/>
          </a:p>
          <a:p>
            <a:pPr marL="0" indent="0">
              <a:buNone/>
            </a:pPr>
            <a:r>
              <a:rPr lang="en-US" sz="2000" dirty="0"/>
              <a:t>                                              </a:t>
            </a:r>
            <a:r>
              <a:rPr lang="en-US" sz="2000" b="1" dirty="0">
                <a:solidFill>
                  <a:srgbClr val="FF0000"/>
                </a:solidFill>
              </a:rPr>
              <a:t>QNSSDTGLKK</a:t>
            </a:r>
            <a:endParaRPr lang="en-US" sz="2000" dirty="0">
              <a:solidFill>
                <a:srgbClr val="FF0000"/>
              </a:solidFill>
            </a:endParaRPr>
          </a:p>
          <a:p>
            <a:r>
              <a:rPr lang="en-US" sz="2000" dirty="0"/>
              <a:t>GTGTAGCAGGACGAGTCG</a:t>
            </a:r>
            <a:r>
              <a:rPr lang="en-US" sz="2000" dirty="0">
                <a:solidFill>
                  <a:srgbClr val="92D050"/>
                </a:solidFill>
              </a:rPr>
              <a:t>CAGACAGAACTCCTCAGA</a:t>
            </a:r>
            <a:r>
              <a:rPr lang="en-US" sz="2000" dirty="0"/>
              <a:t>CACCGGATTAAAGAAGGAAGAGGTTTTTTTATTCGGCCGGGGGCGTCGGCAGACTCGTGTCTTCAGAGCGGAGCTCGCCGAAAAAGAAATTCTTAGCCCTTTGAAGGGCTTACAACTCTAAGGGTCTACGTGAAAGAGTCATAATAGATCAA</a:t>
            </a:r>
          </a:p>
          <a:p>
            <a:endParaRPr lang="en-US" sz="2000" dirty="0"/>
          </a:p>
        </p:txBody>
      </p:sp>
      <p:pic>
        <p:nvPicPr>
          <p:cNvPr id="5" name="Content Placeholder 3">
            <a:extLst>
              <a:ext uri="{FF2B5EF4-FFF2-40B4-BE49-F238E27FC236}">
                <a16:creationId xmlns:a16="http://schemas.microsoft.com/office/drawing/2014/main" id="{0C32C97D-5C72-654F-AE45-FF9A0455AC75}"/>
              </a:ext>
            </a:extLst>
          </p:cNvPr>
          <p:cNvPicPr>
            <a:picLocks/>
          </p:cNvPicPr>
          <p:nvPr/>
        </p:nvPicPr>
        <p:blipFill>
          <a:blip r:embed="rId2">
            <a:extLst>
              <a:ext uri="{28A0092B-C50C-407E-A947-70E740481C1C}">
                <a14:useLocalDpi xmlns:a14="http://schemas.microsoft.com/office/drawing/2010/main" val="0"/>
              </a:ext>
            </a:extLst>
          </a:blip>
          <a:stretch>
            <a:fillRect/>
          </a:stretch>
        </p:blipFill>
        <p:spPr bwMode="auto">
          <a:xfrm>
            <a:off x="4654297" y="4037727"/>
            <a:ext cx="6894236" cy="1306276"/>
          </a:xfrm>
          <a:prstGeom prst="rect">
            <a:avLst/>
          </a:prstGeom>
          <a:noFill/>
        </p:spPr>
      </p:pic>
    </p:spTree>
    <p:extLst>
      <p:ext uri="{BB962C8B-B14F-4D97-AF65-F5344CB8AC3E}">
        <p14:creationId xmlns:p14="http://schemas.microsoft.com/office/powerpoint/2010/main" val="21363751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54A6F-9594-BF42-8D2C-90547BE0F052}"/>
              </a:ext>
            </a:extLst>
          </p:cNvPr>
          <p:cNvSpPr>
            <a:spLocks noGrp="1"/>
          </p:cNvSpPr>
          <p:nvPr>
            <p:ph type="title"/>
          </p:nvPr>
        </p:nvSpPr>
        <p:spPr/>
        <p:txBody>
          <a:bodyPr/>
          <a:lstStyle/>
          <a:p>
            <a:endParaRPr lang="en-US"/>
          </a:p>
        </p:txBody>
      </p:sp>
      <p:sp>
        <p:nvSpPr>
          <p:cNvPr id="4" name="Text Placeholder 3">
            <a:extLst>
              <a:ext uri="{FF2B5EF4-FFF2-40B4-BE49-F238E27FC236}">
                <a16:creationId xmlns:a16="http://schemas.microsoft.com/office/drawing/2014/main" id="{108BA67A-1162-8441-B3C9-B76D10C74DE9}"/>
              </a:ext>
            </a:extLst>
          </p:cNvPr>
          <p:cNvSpPr>
            <a:spLocks noGrp="1"/>
          </p:cNvSpPr>
          <p:nvPr>
            <p:ph type="body" sz="half" idx="2"/>
          </p:nvPr>
        </p:nvSpPr>
        <p:spPr/>
        <p:txBody>
          <a:bodyPr>
            <a:normAutofit/>
          </a:bodyPr>
          <a:lstStyle/>
          <a:p>
            <a:r>
              <a:rPr lang="en-US" sz="4000" dirty="0"/>
              <a:t>Visualization of novel peptide found in GTF2 gene</a:t>
            </a:r>
          </a:p>
        </p:txBody>
      </p:sp>
    </p:spTree>
    <p:extLst>
      <p:ext uri="{BB962C8B-B14F-4D97-AF65-F5344CB8AC3E}">
        <p14:creationId xmlns:p14="http://schemas.microsoft.com/office/powerpoint/2010/main" val="482464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E6026-A2C6-2847-8D1B-3B26D63CBD04}"/>
              </a:ext>
            </a:extLst>
          </p:cNvPr>
          <p:cNvSpPr>
            <a:spLocks noGrp="1"/>
          </p:cNvSpPr>
          <p:nvPr>
            <p:ph type="title"/>
          </p:nvPr>
        </p:nvSpPr>
        <p:spPr/>
        <p:txBody>
          <a:bodyPr/>
          <a:lstStyle/>
          <a:p>
            <a:r>
              <a:rPr lang="en-US" dirty="0"/>
              <a:t>Searching Novel peptides in Control Samples </a:t>
            </a:r>
          </a:p>
        </p:txBody>
      </p:sp>
      <p:sp>
        <p:nvSpPr>
          <p:cNvPr id="3" name="Content Placeholder 2">
            <a:extLst>
              <a:ext uri="{FF2B5EF4-FFF2-40B4-BE49-F238E27FC236}">
                <a16:creationId xmlns:a16="http://schemas.microsoft.com/office/drawing/2014/main" id="{CCCDB2A2-1808-AD43-8AD4-4BCCCA68D0EB}"/>
              </a:ext>
            </a:extLst>
          </p:cNvPr>
          <p:cNvSpPr>
            <a:spLocks noGrp="1"/>
          </p:cNvSpPr>
          <p:nvPr>
            <p:ph idx="1"/>
          </p:nvPr>
        </p:nvSpPr>
        <p:spPr>
          <a:xfrm>
            <a:off x="222423" y="1825625"/>
            <a:ext cx="11813058" cy="4351338"/>
          </a:xfrm>
        </p:spPr>
        <p:txBody>
          <a:bodyPr>
            <a:normAutofit/>
          </a:bodyPr>
          <a:lstStyle/>
          <a:p>
            <a:r>
              <a:rPr lang="en-US" dirty="0"/>
              <a:t> Control 3 :Alz_P07_D06_042_16Apr12_Roc_12-03-26.mgf</a:t>
            </a:r>
          </a:p>
          <a:p>
            <a:r>
              <a:rPr lang="en-US" dirty="0"/>
              <a:t>chr19:40722368-40722527_-::::TTC9B|+|F2|1</a:t>
            </a:r>
          </a:p>
          <a:p>
            <a:r>
              <a:rPr lang="en-US" dirty="0"/>
              <a:t>&lt;peptide start="1" end="53"&gt;</a:t>
            </a:r>
          </a:p>
          <a:p>
            <a:pPr marL="0" indent="0">
              <a:buNone/>
            </a:pPr>
            <a:r>
              <a:rPr lang="en-US" dirty="0"/>
              <a:t>RQAGTNAAGEALFAEECLSGDCKEDELSMQLFDTRESGSLLFVLRTEAGVVRC</a:t>
            </a:r>
          </a:p>
          <a:p>
            <a:endParaRPr lang="en-US" dirty="0"/>
          </a:p>
          <a:p>
            <a:br>
              <a:rPr lang="en-US" dirty="0"/>
            </a:br>
            <a:endParaRPr lang="en-US" dirty="0"/>
          </a:p>
          <a:p>
            <a:endParaRPr lang="en-US" dirty="0"/>
          </a:p>
        </p:txBody>
      </p:sp>
    </p:spTree>
    <p:extLst>
      <p:ext uri="{BB962C8B-B14F-4D97-AF65-F5344CB8AC3E}">
        <p14:creationId xmlns:p14="http://schemas.microsoft.com/office/powerpoint/2010/main" val="20243733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102292-440E-FC40-85C6-D00382018181}"/>
              </a:ext>
            </a:extLst>
          </p:cNvPr>
          <p:cNvSpPr/>
          <p:nvPr/>
        </p:nvSpPr>
        <p:spPr>
          <a:xfrm>
            <a:off x="1544595" y="1193789"/>
            <a:ext cx="9885405" cy="2031325"/>
          </a:xfrm>
          <a:prstGeom prst="rect">
            <a:avLst/>
          </a:prstGeom>
        </p:spPr>
        <p:txBody>
          <a:bodyPr wrap="square">
            <a:spAutoFit/>
          </a:bodyPr>
          <a:lstStyle/>
          <a:p>
            <a:r>
              <a:rPr lang="en-US" dirty="0"/>
              <a:t>&gt;hg38_dna range=chr19:40722300-40722600 5'pad=0 3'pad=0 strand=+ </a:t>
            </a:r>
            <a:r>
              <a:rPr lang="en-US" dirty="0" err="1"/>
              <a:t>repeatMasking</a:t>
            </a:r>
            <a:r>
              <a:rPr lang="en-US" dirty="0"/>
              <a:t>=none TCTCCCTGGGGTTGTGTTTTTAGAAATTAAGTAGGTTGTGGCACACTGAG TCTTTGTCATTGTGTCTGGAATGTTCCAGGTACTTAGTAAACAGGAACCT TTATTAATCATCTCTTCCCCAGGGCCGGCAGCTGGATTGGGGAGGGACTA GCCCTTCCCGAACCCTGACTCCCTCTTAACCTTCCCACTGTCAAAGAGAT GTCTGTGAGGTAGCTGGGCTCTGAGGGGGCGGGAGAGATGAACACGTCCC TGATCCTGGGGTAGGAGAGGGATGAGCCATACAGTTTCCTTCTCTGGAGG T</a:t>
            </a:r>
          </a:p>
        </p:txBody>
      </p:sp>
    </p:spTree>
    <p:extLst>
      <p:ext uri="{BB962C8B-B14F-4D97-AF65-F5344CB8AC3E}">
        <p14:creationId xmlns:p14="http://schemas.microsoft.com/office/powerpoint/2010/main" val="24161642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992676-E413-2740-AF39-8A2AA029F241}"/>
              </a:ext>
            </a:extLst>
          </p:cNvPr>
          <p:cNvPicPr>
            <a:picLocks noChangeAspect="1"/>
          </p:cNvPicPr>
          <p:nvPr/>
        </p:nvPicPr>
        <p:blipFill>
          <a:blip r:embed="rId2"/>
          <a:stretch>
            <a:fillRect/>
          </a:stretch>
        </p:blipFill>
        <p:spPr>
          <a:xfrm>
            <a:off x="537776" y="1775511"/>
            <a:ext cx="11516497" cy="2554073"/>
          </a:xfrm>
          <a:prstGeom prst="rect">
            <a:avLst/>
          </a:prstGeom>
        </p:spPr>
      </p:pic>
    </p:spTree>
    <p:extLst>
      <p:ext uri="{BB962C8B-B14F-4D97-AF65-F5344CB8AC3E}">
        <p14:creationId xmlns:p14="http://schemas.microsoft.com/office/powerpoint/2010/main" val="13642357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66408-C2DF-DE4F-AB6A-80DE3C9C1CB3}"/>
              </a:ext>
            </a:extLst>
          </p:cNvPr>
          <p:cNvSpPr>
            <a:spLocks noGrp="1"/>
          </p:cNvSpPr>
          <p:nvPr>
            <p:ph type="title"/>
          </p:nvPr>
        </p:nvSpPr>
        <p:spPr/>
        <p:txBody>
          <a:bodyPr/>
          <a:lstStyle/>
          <a:p>
            <a:pPr algn="ctr"/>
            <a:r>
              <a:rPr lang="en-US" dirty="0"/>
              <a:t>Future Goal </a:t>
            </a:r>
          </a:p>
        </p:txBody>
      </p:sp>
      <p:sp>
        <p:nvSpPr>
          <p:cNvPr id="3" name="Content Placeholder 2">
            <a:extLst>
              <a:ext uri="{FF2B5EF4-FFF2-40B4-BE49-F238E27FC236}">
                <a16:creationId xmlns:a16="http://schemas.microsoft.com/office/drawing/2014/main" id="{010EC0FF-0802-BD43-ADC5-BFF22F0F6D8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902224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080B0-7A23-6040-926C-4BC679B8F5C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E0983B8-83CE-9440-8B0B-F0F6001BE0B2}"/>
              </a:ext>
            </a:extLst>
          </p:cNvPr>
          <p:cNvSpPr>
            <a:spLocks noGrp="1"/>
          </p:cNvSpPr>
          <p:nvPr>
            <p:ph idx="1"/>
          </p:nvPr>
        </p:nvSpPr>
        <p:spPr/>
        <p:txBody>
          <a:bodyPr/>
          <a:lstStyle/>
          <a:p>
            <a:pPr marL="0" indent="0">
              <a:buNone/>
            </a:pPr>
            <a:r>
              <a:rPr lang="en-US" dirty="0"/>
              <a:t>For the previous one I have to compare what report gear does</a:t>
            </a:r>
          </a:p>
          <a:p>
            <a:pPr marL="0" indent="0">
              <a:buNone/>
            </a:pPr>
            <a:r>
              <a:rPr lang="en-US" dirty="0"/>
              <a:t>What criteria </a:t>
            </a:r>
            <a:r>
              <a:rPr lang="en-US"/>
              <a:t>does it used </a:t>
            </a:r>
          </a:p>
          <a:p>
            <a:pPr marL="0" indent="0">
              <a:buNone/>
            </a:pPr>
            <a:endParaRPr lang="en-US"/>
          </a:p>
        </p:txBody>
      </p:sp>
    </p:spTree>
    <p:extLst>
      <p:ext uri="{BB962C8B-B14F-4D97-AF65-F5344CB8AC3E}">
        <p14:creationId xmlns:p14="http://schemas.microsoft.com/office/powerpoint/2010/main" val="3292926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AE50D-C090-BA40-823E-0B5F972AE3D5}"/>
              </a:ext>
            </a:extLst>
          </p:cNvPr>
          <p:cNvSpPr>
            <a:spLocks noGrp="1"/>
          </p:cNvSpPr>
          <p:nvPr>
            <p:ph type="title"/>
          </p:nvPr>
        </p:nvSpPr>
        <p:spPr>
          <a:xfrm>
            <a:off x="8119870" y="118546"/>
            <a:ext cx="3233930" cy="2556385"/>
          </a:xfrm>
        </p:spPr>
        <p:txBody>
          <a:bodyPr anchor="b">
            <a:normAutofit/>
          </a:bodyPr>
          <a:lstStyle/>
          <a:p>
            <a:r>
              <a:rPr lang="en-US" sz="4800" dirty="0"/>
              <a:t>Background</a:t>
            </a:r>
          </a:p>
        </p:txBody>
      </p:sp>
      <p:sp>
        <p:nvSpPr>
          <p:cNvPr id="13" name="Rectangle 10">
            <a:extLst>
              <a:ext uri="{FF2B5EF4-FFF2-40B4-BE49-F238E27FC236}">
                <a16:creationId xmlns:a16="http://schemas.microsoft.com/office/drawing/2014/main" id="{8F8AAABF-193E-4661-945E-C429586E1A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43467"/>
            <a:ext cx="6891187" cy="5546414"/>
          </a:xfrm>
          <a:prstGeom prst="rect">
            <a:avLst/>
          </a:prstGeom>
          <a:noFill/>
          <a:ln w="6350" cap="sq" cmpd="sng" algn="ctr">
            <a:solidFill>
              <a:schemeClr val="tx1">
                <a:lumMod val="75000"/>
                <a:lumOff val="25000"/>
              </a:schemeClr>
            </a:solidFill>
            <a:prstDash val="solid"/>
            <a:miter lim="800000"/>
          </a:ln>
          <a:effectLst/>
        </p:spPr>
      </p:sp>
      <p:pic>
        <p:nvPicPr>
          <p:cNvPr id="4" name="Content Placeholder 3">
            <a:extLst>
              <a:ext uri="{FF2B5EF4-FFF2-40B4-BE49-F238E27FC236}">
                <a16:creationId xmlns:a16="http://schemas.microsoft.com/office/drawing/2014/main" id="{A77BCE62-0940-2A42-B3F6-2D1382CCA3E6}"/>
              </a:ext>
            </a:extLst>
          </p:cNvPr>
          <p:cNvPicPr>
            <a:picLocks noChangeAspect="1"/>
          </p:cNvPicPr>
          <p:nvPr/>
        </p:nvPicPr>
        <p:blipFill>
          <a:blip r:embed="rId3"/>
          <a:stretch>
            <a:fillRect/>
          </a:stretch>
        </p:blipFill>
        <p:spPr>
          <a:xfrm>
            <a:off x="961812" y="1116343"/>
            <a:ext cx="6254496" cy="4600662"/>
          </a:xfrm>
          <a:prstGeom prst="rect">
            <a:avLst/>
          </a:prstGeom>
        </p:spPr>
      </p:pic>
      <p:sp>
        <p:nvSpPr>
          <p:cNvPr id="14" name="Content Placeholder 7">
            <a:extLst>
              <a:ext uri="{FF2B5EF4-FFF2-40B4-BE49-F238E27FC236}">
                <a16:creationId xmlns:a16="http://schemas.microsoft.com/office/drawing/2014/main" id="{7FA09A12-5612-4F64-9418-C75729DABFE7}"/>
              </a:ext>
            </a:extLst>
          </p:cNvPr>
          <p:cNvSpPr>
            <a:spLocks noGrp="1"/>
          </p:cNvSpPr>
          <p:nvPr>
            <p:ph idx="1"/>
          </p:nvPr>
        </p:nvSpPr>
        <p:spPr>
          <a:xfrm>
            <a:off x="8134350" y="3676650"/>
            <a:ext cx="3219450" cy="2195183"/>
          </a:xfrm>
        </p:spPr>
        <p:txBody>
          <a:bodyPr>
            <a:normAutofit fontScale="77500" lnSpcReduction="20000"/>
          </a:bodyPr>
          <a:lstStyle/>
          <a:p>
            <a:r>
              <a:rPr lang="en-US" sz="1600" dirty="0"/>
              <a:t>Only 4.4% of the human genome actually code for protein </a:t>
            </a:r>
          </a:p>
          <a:p>
            <a:r>
              <a:rPr lang="en-US" sz="1600" dirty="0"/>
              <a:t>About half of the human genome consists of repetitive element and transposable element.</a:t>
            </a:r>
          </a:p>
          <a:p>
            <a:r>
              <a:rPr lang="en-US" sz="1600" dirty="0"/>
              <a:t>The function(s) of most of the genome remain undiscovered</a:t>
            </a:r>
          </a:p>
          <a:p>
            <a:endParaRPr lang="en-US" sz="1600" dirty="0"/>
          </a:p>
          <a:p>
            <a:r>
              <a:rPr lang="en-US" sz="1600" dirty="0"/>
              <a:t>Source:</a:t>
            </a:r>
            <a:r>
              <a:rPr lang="en-US" sz="1600" dirty="0">
                <a:hlinkClick r:id="rId4"/>
              </a:rPr>
              <a:t> https://www.sciencedirect.com/science/article/pii/S2095927316302924</a:t>
            </a:r>
            <a:endParaRPr lang="en-US" sz="1600" dirty="0"/>
          </a:p>
        </p:txBody>
      </p:sp>
    </p:spTree>
    <p:extLst>
      <p:ext uri="{BB962C8B-B14F-4D97-AF65-F5344CB8AC3E}">
        <p14:creationId xmlns:p14="http://schemas.microsoft.com/office/powerpoint/2010/main" val="871508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662795" y="-3745097"/>
            <a:ext cx="1354979" cy="10750169"/>
          </a:xfrm>
          <a:prstGeom prst="downArrow">
            <a:avLst>
              <a:gd name="adj1" fmla="val 100000"/>
              <a:gd name="adj2" fmla="val 22582"/>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E3EEBC-17C9-B349-9EF6-736FC27D8979}"/>
              </a:ext>
            </a:extLst>
          </p:cNvPr>
          <p:cNvSpPr>
            <a:spLocks noGrp="1"/>
          </p:cNvSpPr>
          <p:nvPr>
            <p:ph type="title"/>
          </p:nvPr>
        </p:nvSpPr>
        <p:spPr>
          <a:xfrm>
            <a:off x="1286932" y="1204109"/>
            <a:ext cx="10023398" cy="857894"/>
          </a:xfrm>
        </p:spPr>
        <p:txBody>
          <a:bodyPr>
            <a:normAutofit/>
          </a:bodyPr>
          <a:lstStyle/>
          <a:p>
            <a:r>
              <a:rPr lang="en-US" sz="4000">
                <a:solidFill>
                  <a:srgbClr val="FFFFFF"/>
                </a:solidFill>
              </a:rPr>
              <a:t>REPETITIVE ELEMENT</a:t>
            </a:r>
          </a:p>
        </p:txBody>
      </p:sp>
      <p:sp>
        <p:nvSpPr>
          <p:cNvPr id="8" name="Content Placeholder 7">
            <a:extLst>
              <a:ext uri="{FF2B5EF4-FFF2-40B4-BE49-F238E27FC236}">
                <a16:creationId xmlns:a16="http://schemas.microsoft.com/office/drawing/2014/main" id="{043471B2-16F3-48D8-AD09-BD918EDC51A5}"/>
              </a:ext>
            </a:extLst>
          </p:cNvPr>
          <p:cNvSpPr>
            <a:spLocks noGrp="1"/>
          </p:cNvSpPr>
          <p:nvPr>
            <p:ph idx="1"/>
          </p:nvPr>
        </p:nvSpPr>
        <p:spPr>
          <a:xfrm>
            <a:off x="1286931" y="2962451"/>
            <a:ext cx="2779954" cy="2820012"/>
          </a:xfrm>
        </p:spPr>
        <p:txBody>
          <a:bodyPr>
            <a:normAutofit fontScale="92500" lnSpcReduction="10000"/>
          </a:bodyPr>
          <a:lstStyle/>
          <a:p>
            <a:r>
              <a:rPr lang="en-US" dirty="0"/>
              <a:t>Repeated sequences are patterns of nucleic acids that occur in multiple copies throughout the genome.</a:t>
            </a:r>
            <a:endParaRPr lang="en-US" sz="1600" dirty="0"/>
          </a:p>
        </p:txBody>
      </p:sp>
      <p:pic>
        <p:nvPicPr>
          <p:cNvPr id="4" name="Content Placeholder 3">
            <a:extLst>
              <a:ext uri="{FF2B5EF4-FFF2-40B4-BE49-F238E27FC236}">
                <a16:creationId xmlns:a16="http://schemas.microsoft.com/office/drawing/2014/main" id="{5974C82A-507D-D04E-927C-70162FAE5F71}"/>
              </a:ext>
            </a:extLst>
          </p:cNvPr>
          <p:cNvPicPr>
            <a:picLocks noChangeAspect="1"/>
          </p:cNvPicPr>
          <p:nvPr/>
        </p:nvPicPr>
        <p:blipFill>
          <a:blip r:embed="rId2"/>
          <a:stretch>
            <a:fillRect/>
          </a:stretch>
        </p:blipFill>
        <p:spPr>
          <a:xfrm>
            <a:off x="4662103" y="3259962"/>
            <a:ext cx="6691698" cy="2224989"/>
          </a:xfrm>
          <a:prstGeom prst="rect">
            <a:avLst/>
          </a:prstGeom>
        </p:spPr>
      </p:pic>
      <p:sp>
        <p:nvSpPr>
          <p:cNvPr id="3" name="TextBox 2">
            <a:extLst>
              <a:ext uri="{FF2B5EF4-FFF2-40B4-BE49-F238E27FC236}">
                <a16:creationId xmlns:a16="http://schemas.microsoft.com/office/drawing/2014/main" id="{141179F6-BB00-204F-828E-A20BF8AE006E}"/>
              </a:ext>
            </a:extLst>
          </p:cNvPr>
          <p:cNvSpPr txBox="1"/>
          <p:nvPr/>
        </p:nvSpPr>
        <p:spPr>
          <a:xfrm>
            <a:off x="9509760" y="5905502"/>
            <a:ext cx="2316480" cy="1200329"/>
          </a:xfrm>
          <a:prstGeom prst="rect">
            <a:avLst/>
          </a:prstGeom>
          <a:noFill/>
        </p:spPr>
        <p:txBody>
          <a:bodyPr wrap="square" rtlCol="0">
            <a:spAutoFit/>
          </a:bodyPr>
          <a:lstStyle/>
          <a:p>
            <a:r>
              <a:rPr lang="en-US" dirty="0">
                <a:hlinkClick r:id="rId3"/>
              </a:rPr>
              <a:t>Source : https://www.mun.ca/biology/scarr/SINE.html</a:t>
            </a:r>
            <a:endParaRPr lang="en-US" dirty="0"/>
          </a:p>
        </p:txBody>
      </p:sp>
    </p:spTree>
    <p:extLst>
      <p:ext uri="{BB962C8B-B14F-4D97-AF65-F5344CB8AC3E}">
        <p14:creationId xmlns:p14="http://schemas.microsoft.com/office/powerpoint/2010/main" val="1659583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CA45C-820C-E74D-BEF2-E5D46A885FF1}"/>
              </a:ext>
            </a:extLst>
          </p:cNvPr>
          <p:cNvSpPr>
            <a:spLocks noGrp="1"/>
          </p:cNvSpPr>
          <p:nvPr>
            <p:ph type="title"/>
          </p:nvPr>
        </p:nvSpPr>
        <p:spPr>
          <a:xfrm>
            <a:off x="838200" y="640080"/>
            <a:ext cx="2798064" cy="2304288"/>
          </a:xfrm>
        </p:spPr>
        <p:txBody>
          <a:bodyPr anchor="b">
            <a:normAutofit/>
          </a:bodyPr>
          <a:lstStyle/>
          <a:p>
            <a:r>
              <a:rPr lang="en-US" sz="4000"/>
              <a:t>RE may be expressed and function </a:t>
            </a:r>
          </a:p>
        </p:txBody>
      </p:sp>
      <p:sp>
        <p:nvSpPr>
          <p:cNvPr id="8" name="Content Placeholder 7">
            <a:extLst>
              <a:ext uri="{FF2B5EF4-FFF2-40B4-BE49-F238E27FC236}">
                <a16:creationId xmlns:a16="http://schemas.microsoft.com/office/drawing/2014/main" id="{9D4187A0-4170-4C49-9FC2-CDAD2C21CDAD}"/>
              </a:ext>
            </a:extLst>
          </p:cNvPr>
          <p:cNvSpPr>
            <a:spLocks noGrp="1"/>
          </p:cNvSpPr>
          <p:nvPr>
            <p:ph idx="1"/>
          </p:nvPr>
        </p:nvSpPr>
        <p:spPr>
          <a:xfrm>
            <a:off x="1064514" y="3636455"/>
            <a:ext cx="2770632" cy="3081528"/>
          </a:xfrm>
        </p:spPr>
        <p:txBody>
          <a:bodyPr>
            <a:normAutofit/>
          </a:bodyPr>
          <a:lstStyle/>
          <a:p>
            <a:r>
              <a:rPr lang="en-US" sz="1800" dirty="0"/>
              <a:t>Source:</a:t>
            </a:r>
          </a:p>
          <a:p>
            <a:r>
              <a:rPr lang="en-US" sz="1800" dirty="0"/>
              <a:t> </a:t>
            </a:r>
            <a:r>
              <a:rPr lang="en-US" sz="1800" dirty="0">
                <a:hlinkClick r:id="rId3"/>
              </a:rPr>
              <a:t>https://www.researchgate.net/publication/280586047_The_role_of_Alu_elements_in_the_cis-regulation_of_RNA_processing</a:t>
            </a:r>
            <a:endParaRPr lang="en-US" sz="1800" dirty="0"/>
          </a:p>
          <a:p>
            <a:endParaRPr lang="en-US" sz="1800" dirty="0"/>
          </a:p>
        </p:txBody>
      </p:sp>
      <p:pic>
        <p:nvPicPr>
          <p:cNvPr id="4" name="Content Placeholder 3">
            <a:extLst>
              <a:ext uri="{FF2B5EF4-FFF2-40B4-BE49-F238E27FC236}">
                <a16:creationId xmlns:a16="http://schemas.microsoft.com/office/drawing/2014/main" id="{4856D51D-5593-CF4B-A339-E6FDAD731A05}"/>
              </a:ext>
            </a:extLst>
          </p:cNvPr>
          <p:cNvPicPr>
            <a:picLocks noChangeAspect="1"/>
          </p:cNvPicPr>
          <p:nvPr/>
        </p:nvPicPr>
        <p:blipFill>
          <a:blip r:embed="rId4"/>
          <a:stretch>
            <a:fillRect/>
          </a:stretch>
        </p:blipFill>
        <p:spPr>
          <a:xfrm>
            <a:off x="4276344" y="2078465"/>
            <a:ext cx="7251192" cy="2701069"/>
          </a:xfrm>
          <a:prstGeom prst="rect">
            <a:avLst/>
          </a:prstGeom>
        </p:spPr>
      </p:pic>
    </p:spTree>
    <p:extLst>
      <p:ext uri="{BB962C8B-B14F-4D97-AF65-F5344CB8AC3E}">
        <p14:creationId xmlns:p14="http://schemas.microsoft.com/office/powerpoint/2010/main" val="3602882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DB946-A513-5B4E-8CBC-7D997D08AF67}"/>
              </a:ext>
            </a:extLst>
          </p:cNvPr>
          <p:cNvSpPr>
            <a:spLocks noGrp="1"/>
          </p:cNvSpPr>
          <p:nvPr>
            <p:ph type="title"/>
          </p:nvPr>
        </p:nvSpPr>
        <p:spPr>
          <a:xfrm>
            <a:off x="838200" y="365125"/>
            <a:ext cx="10515600" cy="1325563"/>
          </a:xfrm>
        </p:spPr>
        <p:txBody>
          <a:bodyPr>
            <a:normAutofit/>
          </a:bodyPr>
          <a:lstStyle/>
          <a:p>
            <a:r>
              <a:rPr lang="en-US" dirty="0"/>
              <a:t> </a:t>
            </a:r>
          </a:p>
        </p:txBody>
      </p:sp>
      <p:sp>
        <p:nvSpPr>
          <p:cNvPr id="8" name="Content Placeholder 7">
            <a:extLst>
              <a:ext uri="{FF2B5EF4-FFF2-40B4-BE49-F238E27FC236}">
                <a16:creationId xmlns:a16="http://schemas.microsoft.com/office/drawing/2014/main" id="{3D5917A2-410A-40C1-8810-F020409B0170}"/>
              </a:ext>
            </a:extLst>
          </p:cNvPr>
          <p:cNvSpPr>
            <a:spLocks noGrp="1"/>
          </p:cNvSpPr>
          <p:nvPr>
            <p:ph idx="1"/>
          </p:nvPr>
        </p:nvSpPr>
        <p:spPr>
          <a:xfrm>
            <a:off x="838200" y="1825625"/>
            <a:ext cx="3797807" cy="4351338"/>
          </a:xfrm>
        </p:spPr>
        <p:txBody>
          <a:bodyPr>
            <a:normAutofit fontScale="70000" lnSpcReduction="20000"/>
          </a:bodyPr>
          <a:lstStyle/>
          <a:p>
            <a:pPr>
              <a:buFont typeface="Wingdings" pitchFamily="2" charset="2"/>
              <a:buChar char="v"/>
            </a:pPr>
            <a:r>
              <a:rPr lang="en-US" sz="2000" dirty="0"/>
              <a:t>Brain tissue is more likely than other tissues to express functional RNAs and proteins that are not annotated.</a:t>
            </a:r>
          </a:p>
          <a:p>
            <a:pPr>
              <a:buFont typeface="Wingdings" pitchFamily="2" charset="2"/>
              <a:buChar char="v"/>
            </a:pPr>
            <a:endParaRPr lang="en-US" sz="2000" dirty="0"/>
          </a:p>
          <a:p>
            <a:pPr>
              <a:buFont typeface="Wingdings" pitchFamily="2" charset="2"/>
              <a:buChar char="v"/>
            </a:pPr>
            <a:r>
              <a:rPr lang="en-US" sz="2000" dirty="0"/>
              <a:t>The transcript data predominantly comes from easily accessible cell types, such as blood or epithelial cells.</a:t>
            </a:r>
          </a:p>
          <a:p>
            <a:pPr>
              <a:buFont typeface="Wingdings" pitchFamily="2" charset="2"/>
              <a:buChar char="v"/>
            </a:pPr>
            <a:endParaRPr lang="en-US" sz="2000" dirty="0"/>
          </a:p>
          <a:p>
            <a:pPr>
              <a:buFont typeface="Wingdings" pitchFamily="2" charset="2"/>
              <a:buChar char="v"/>
            </a:pPr>
            <a:r>
              <a:rPr lang="en-US" sz="2000" dirty="0"/>
              <a:t>Protein isoforms specific to less well-studied cell types, such as those in human brain tissue, are therefore more likely to be missing from the official annotations.</a:t>
            </a:r>
          </a:p>
          <a:p>
            <a:pPr>
              <a:buFont typeface="Wingdings" pitchFamily="2" charset="2"/>
              <a:buChar char="v"/>
            </a:pPr>
            <a:endParaRPr lang="en-US" sz="2000" dirty="0"/>
          </a:p>
          <a:p>
            <a:pPr>
              <a:buFont typeface="Wingdings" pitchFamily="2" charset="2"/>
              <a:buChar char="v"/>
            </a:pPr>
            <a:r>
              <a:rPr lang="en-US" sz="2000" dirty="0"/>
              <a:t>In addition, RNA sequencing of 29 solid organ tissues and 11 brain sub-regions from 175 individuals, revealed that in the brain, unlike most organs, splicing is the major driver of cellular specificity, rather than transcript abundance</a:t>
            </a:r>
          </a:p>
          <a:p>
            <a:pPr>
              <a:buFont typeface="Wingdings" pitchFamily="2" charset="2"/>
              <a:buChar char="v"/>
            </a:pPr>
            <a:r>
              <a:rPr lang="en-US" sz="2000" dirty="0"/>
              <a:t>This finding suggests that any novel splicing isoforms that are discovered in the brain are likely to be functionally important.</a:t>
            </a:r>
          </a:p>
          <a:p>
            <a:pPr>
              <a:buFont typeface="Wingdings" pitchFamily="2" charset="2"/>
              <a:buChar char="v"/>
            </a:pPr>
            <a:endParaRPr lang="en-US" sz="2000" dirty="0"/>
          </a:p>
        </p:txBody>
      </p:sp>
      <p:pic>
        <p:nvPicPr>
          <p:cNvPr id="4" name="Content Placeholder 3">
            <a:extLst>
              <a:ext uri="{FF2B5EF4-FFF2-40B4-BE49-F238E27FC236}">
                <a16:creationId xmlns:a16="http://schemas.microsoft.com/office/drawing/2014/main" id="{650A3BE3-A057-8546-BFF2-E98FA79457CA}"/>
              </a:ext>
            </a:extLst>
          </p:cNvPr>
          <p:cNvPicPr>
            <a:picLocks noChangeAspect="1"/>
          </p:cNvPicPr>
          <p:nvPr/>
        </p:nvPicPr>
        <p:blipFill rotWithShape="1">
          <a:blip r:embed="rId2"/>
          <a:srcRect t="270" r="1" b="8028"/>
          <a:stretch/>
        </p:blipFill>
        <p:spPr>
          <a:xfrm>
            <a:off x="5634990" y="1690688"/>
            <a:ext cx="6233160" cy="4272681"/>
          </a:xfrm>
          <a:prstGeom prst="rect">
            <a:avLst/>
          </a:prstGeom>
        </p:spPr>
      </p:pic>
      <p:sp>
        <p:nvSpPr>
          <p:cNvPr id="5" name="TextBox 4">
            <a:extLst>
              <a:ext uri="{FF2B5EF4-FFF2-40B4-BE49-F238E27FC236}">
                <a16:creationId xmlns:a16="http://schemas.microsoft.com/office/drawing/2014/main" id="{421D30FE-CA26-2C4E-95FC-B320F94D45E3}"/>
              </a:ext>
            </a:extLst>
          </p:cNvPr>
          <p:cNvSpPr txBox="1"/>
          <p:nvPr/>
        </p:nvSpPr>
        <p:spPr>
          <a:xfrm>
            <a:off x="2514600" y="681037"/>
            <a:ext cx="8543925" cy="769441"/>
          </a:xfrm>
          <a:prstGeom prst="rect">
            <a:avLst/>
          </a:prstGeom>
          <a:noFill/>
        </p:spPr>
        <p:txBody>
          <a:bodyPr wrap="square" rtlCol="0">
            <a:spAutoFit/>
          </a:bodyPr>
          <a:lstStyle/>
          <a:p>
            <a:r>
              <a:rPr lang="en-US" sz="4400" dirty="0"/>
              <a:t>Why look at brain?</a:t>
            </a:r>
          </a:p>
        </p:txBody>
      </p:sp>
    </p:spTree>
    <p:extLst>
      <p:ext uri="{BB962C8B-B14F-4D97-AF65-F5344CB8AC3E}">
        <p14:creationId xmlns:p14="http://schemas.microsoft.com/office/powerpoint/2010/main" val="2097242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4A993-8026-5149-87A1-A4DD4556DCD9}"/>
              </a:ext>
            </a:extLst>
          </p:cNvPr>
          <p:cNvSpPr>
            <a:spLocks noGrp="1"/>
          </p:cNvSpPr>
          <p:nvPr>
            <p:ph type="title"/>
          </p:nvPr>
        </p:nvSpPr>
        <p:spPr>
          <a:xfrm>
            <a:off x="838200" y="365125"/>
            <a:ext cx="10515600" cy="1325563"/>
          </a:xfrm>
        </p:spPr>
        <p:txBody>
          <a:bodyPr>
            <a:normAutofit/>
          </a:bodyPr>
          <a:lstStyle/>
          <a:p>
            <a:pPr algn="ctr"/>
            <a:r>
              <a:rPr lang="en-US" dirty="0"/>
              <a:t>Expression of repetitive elements (RE) in the orbitofrontal cortex</a:t>
            </a:r>
          </a:p>
        </p:txBody>
      </p:sp>
      <p:sp>
        <p:nvSpPr>
          <p:cNvPr id="8" name="Content Placeholder 7">
            <a:extLst>
              <a:ext uri="{FF2B5EF4-FFF2-40B4-BE49-F238E27FC236}">
                <a16:creationId xmlns:a16="http://schemas.microsoft.com/office/drawing/2014/main" id="{C2B798E8-2492-4EB8-8D21-6B627FC2F6A1}"/>
              </a:ext>
            </a:extLst>
          </p:cNvPr>
          <p:cNvSpPr>
            <a:spLocks noGrp="1"/>
          </p:cNvSpPr>
          <p:nvPr>
            <p:ph idx="1"/>
          </p:nvPr>
        </p:nvSpPr>
        <p:spPr>
          <a:xfrm>
            <a:off x="838200" y="1825625"/>
            <a:ext cx="3797807" cy="4351338"/>
          </a:xfrm>
        </p:spPr>
        <p:txBody>
          <a:bodyPr>
            <a:noAutofit/>
          </a:bodyPr>
          <a:lstStyle/>
          <a:p>
            <a:pPr>
              <a:buFont typeface="Wingdings" pitchFamily="2" charset="2"/>
              <a:buChar char="v"/>
            </a:pPr>
            <a:r>
              <a:rPr lang="en-US" sz="1200" dirty="0"/>
              <a:t>Despite the high abundance of RE in human genome, they are mostly excluded from different genomic, epigenetic and RNA expression studies</a:t>
            </a:r>
            <a:r>
              <a:rPr lang="en-US" sz="1200" dirty="0">
                <a:effectLst/>
              </a:rPr>
              <a:t> </a:t>
            </a:r>
          </a:p>
          <a:p>
            <a:pPr>
              <a:buFont typeface="Wingdings" pitchFamily="2" charset="2"/>
              <a:buChar char="v"/>
            </a:pPr>
            <a:r>
              <a:rPr lang="en-US" sz="1200" dirty="0"/>
              <a:t>Previous studies by Miranda et al demonstrate abundant expression of RE in the human brain cortex and about 10% of the RNA sequencing reads were originated from a RE</a:t>
            </a:r>
            <a:r>
              <a:rPr lang="en-US" sz="1200" dirty="0">
                <a:effectLst/>
              </a:rPr>
              <a:t> </a:t>
            </a:r>
          </a:p>
          <a:p>
            <a:pPr>
              <a:buFont typeface="Wingdings" pitchFamily="2" charset="2"/>
              <a:buChar char="v"/>
            </a:pPr>
            <a:r>
              <a:rPr lang="en-US" sz="1200" dirty="0"/>
              <a:t>They performed a thorough characterization of expressed RE using directional RNA-seq data generated using orbitofrontal cortex samples from 59 human subjects.</a:t>
            </a:r>
          </a:p>
          <a:p>
            <a:pPr>
              <a:buFont typeface="Wingdings" pitchFamily="2" charset="2"/>
              <a:buChar char="v"/>
            </a:pPr>
            <a:r>
              <a:rPr lang="en-US" sz="1200" dirty="0"/>
              <a:t>were able to measure the transcription from each annotated RE by counting the RNA-seq reads that aligned to each locus.</a:t>
            </a:r>
          </a:p>
          <a:p>
            <a:pPr>
              <a:buFont typeface="Wingdings" pitchFamily="2" charset="2"/>
              <a:buChar char="v"/>
            </a:pPr>
            <a:r>
              <a:rPr lang="en-US" sz="1200" dirty="0"/>
              <a:t>They  took advantage of the sequence differences between loci that were created by their accumulated mutations, and measured the transcription from each RE by counting only the sequencing reads that map uniquely to each locus rather than anywhere else in the genome. We discovered that more than 30,000 of them are consistently expressed across individuals: 14,055 were in annotated exons, 7,228 were in annotated introns, and 10,405 were in intergenic regions</a:t>
            </a:r>
          </a:p>
        </p:txBody>
      </p:sp>
      <p:pic>
        <p:nvPicPr>
          <p:cNvPr id="4" name="Content Placeholder 3">
            <a:extLst>
              <a:ext uri="{FF2B5EF4-FFF2-40B4-BE49-F238E27FC236}">
                <a16:creationId xmlns:a16="http://schemas.microsoft.com/office/drawing/2014/main" id="{AB3357DF-F9FD-A946-A764-E53EFDB83273}"/>
              </a:ext>
            </a:extLst>
          </p:cNvPr>
          <p:cNvPicPr>
            <a:picLocks noChangeAspect="1"/>
          </p:cNvPicPr>
          <p:nvPr/>
        </p:nvPicPr>
        <p:blipFill rotWithShape="1">
          <a:blip r:embed="rId2"/>
          <a:srcRect l="1935" r="13089" b="2"/>
          <a:stretch/>
        </p:blipFill>
        <p:spPr>
          <a:xfrm>
            <a:off x="5120640" y="1904281"/>
            <a:ext cx="6233160" cy="4272681"/>
          </a:xfrm>
          <a:prstGeom prst="rect">
            <a:avLst/>
          </a:prstGeom>
        </p:spPr>
      </p:pic>
    </p:spTree>
    <p:extLst>
      <p:ext uri="{BB962C8B-B14F-4D97-AF65-F5344CB8AC3E}">
        <p14:creationId xmlns:p14="http://schemas.microsoft.com/office/powerpoint/2010/main" val="721385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1C9A9-ED92-C44A-AABF-B21BBAB8F203}"/>
              </a:ext>
            </a:extLst>
          </p:cNvPr>
          <p:cNvSpPr>
            <a:spLocks noGrp="1"/>
          </p:cNvSpPr>
          <p:nvPr>
            <p:ph type="title"/>
          </p:nvPr>
        </p:nvSpPr>
        <p:spPr/>
        <p:txBody>
          <a:bodyPr/>
          <a:lstStyle/>
          <a:p>
            <a:r>
              <a:rPr lang="en-US" dirty="0"/>
              <a:t>Some RE make novel Exons in Brain</a:t>
            </a:r>
          </a:p>
        </p:txBody>
      </p:sp>
      <p:sp>
        <p:nvSpPr>
          <p:cNvPr id="3" name="Content Placeholder 2">
            <a:extLst>
              <a:ext uri="{FF2B5EF4-FFF2-40B4-BE49-F238E27FC236}">
                <a16:creationId xmlns:a16="http://schemas.microsoft.com/office/drawing/2014/main" id="{E7B9C3AB-456D-B242-80E9-9716494E256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56793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E260421-CC03-4743-A86C-8575CE5400C2}"/>
              </a:ext>
            </a:extLst>
          </p:cNvPr>
          <p:cNvSpPr txBox="1">
            <a:spLocks noChangeArrowheads="1"/>
          </p:cNvSpPr>
          <p:nvPr/>
        </p:nvSpPr>
        <p:spPr bwMode="auto">
          <a:xfrm>
            <a:off x="5016500" y="620713"/>
            <a:ext cx="5557838" cy="3733800"/>
          </a:xfrm>
          <a:prstGeom prst="rect">
            <a:avLst/>
          </a:prstGeom>
          <a:noFill/>
          <a:ln>
            <a:miter lim="800000"/>
            <a:headEnd/>
            <a:tailEnd/>
          </a:ln>
        </p:spPr>
        <p:txBody>
          <a:bodyPr/>
          <a:lstStyle/>
          <a:p>
            <a:pPr marL="174625" indent="-174625">
              <a:spcBef>
                <a:spcPct val="20000"/>
              </a:spcBef>
              <a:buClr>
                <a:schemeClr val="tx2"/>
              </a:buClr>
              <a:defRPr/>
            </a:pPr>
            <a:endParaRPr lang="en-GB" sz="2200" kern="0" dirty="0">
              <a:solidFill>
                <a:srgbClr val="000000"/>
              </a:solidFill>
            </a:endParaRPr>
          </a:p>
          <a:p>
            <a:pPr marL="174625" indent="-174625">
              <a:spcBef>
                <a:spcPct val="20000"/>
              </a:spcBef>
              <a:buClr>
                <a:schemeClr val="tx2"/>
              </a:buClr>
              <a:buFontTx/>
              <a:buChar char="•"/>
              <a:defRPr/>
            </a:pPr>
            <a:r>
              <a:rPr lang="en-GB" sz="2200" kern="0" dirty="0">
                <a:solidFill>
                  <a:srgbClr val="000000"/>
                </a:solidFill>
              </a:rPr>
              <a:t>PRIDE stores mass s</a:t>
            </a:r>
            <a:r>
              <a:rPr lang="en-GB" sz="2200" kern="0" dirty="0" err="1">
                <a:solidFill>
                  <a:srgbClr val="000000"/>
                </a:solidFill>
              </a:rPr>
              <a:t>pectrometry</a:t>
            </a:r>
            <a:r>
              <a:rPr lang="en-GB" sz="2200" kern="0" dirty="0">
                <a:solidFill>
                  <a:srgbClr val="000000"/>
                </a:solidFill>
              </a:rPr>
              <a:t> (MS)-based </a:t>
            </a:r>
            <a:r>
              <a:rPr lang="en-GB" sz="2200" b="1" kern="0" dirty="0">
                <a:solidFill>
                  <a:srgbClr val="000000"/>
                </a:solidFill>
              </a:rPr>
              <a:t>proteomics data</a:t>
            </a:r>
            <a:r>
              <a:rPr lang="en-GB" sz="2200" kern="0" dirty="0">
                <a:solidFill>
                  <a:srgbClr val="000000"/>
                </a:solidFill>
              </a:rPr>
              <a:t>:</a:t>
            </a:r>
          </a:p>
          <a:p>
            <a:pPr marL="631825" lvl="1" indent="-174625">
              <a:spcBef>
                <a:spcPct val="20000"/>
              </a:spcBef>
              <a:buClr>
                <a:schemeClr val="tx2"/>
              </a:buClr>
              <a:buFontTx/>
              <a:buChar char="•"/>
              <a:defRPr/>
            </a:pPr>
            <a:r>
              <a:rPr lang="en-GB" sz="2200" kern="0" dirty="0">
                <a:solidFill>
                  <a:srgbClr val="000000"/>
                </a:solidFill>
              </a:rPr>
              <a:t>Peptide and protein expression data (identification and quantification)</a:t>
            </a:r>
          </a:p>
          <a:p>
            <a:pPr marL="631825" lvl="1" indent="-174625">
              <a:spcBef>
                <a:spcPct val="20000"/>
              </a:spcBef>
              <a:buClr>
                <a:schemeClr val="tx2"/>
              </a:buClr>
              <a:buFontTx/>
              <a:buChar char="•"/>
              <a:defRPr/>
            </a:pPr>
            <a:r>
              <a:rPr lang="en-GB" sz="2200" kern="0" dirty="0">
                <a:solidFill>
                  <a:srgbClr val="000000"/>
                </a:solidFill>
              </a:rPr>
              <a:t>Post-translational modifications</a:t>
            </a:r>
          </a:p>
          <a:p>
            <a:pPr marL="631825" lvl="1" indent="-174625">
              <a:spcBef>
                <a:spcPct val="20000"/>
              </a:spcBef>
              <a:buClr>
                <a:schemeClr val="tx2"/>
              </a:buClr>
              <a:buFontTx/>
              <a:buChar char="•"/>
              <a:defRPr/>
            </a:pPr>
            <a:r>
              <a:rPr lang="en-GB" sz="2200" kern="0" dirty="0">
                <a:solidFill>
                  <a:srgbClr val="000000"/>
                </a:solidFill>
              </a:rPr>
              <a:t>Mass spectra (raw data and peak lists)</a:t>
            </a:r>
          </a:p>
          <a:p>
            <a:pPr marL="631825" lvl="1" indent="-174625">
              <a:spcBef>
                <a:spcPct val="20000"/>
              </a:spcBef>
              <a:buClr>
                <a:schemeClr val="tx2"/>
              </a:buClr>
              <a:buFontTx/>
              <a:buChar char="•"/>
              <a:defRPr/>
            </a:pPr>
            <a:r>
              <a:rPr lang="en-GB" sz="2200" kern="0" dirty="0">
                <a:solidFill>
                  <a:srgbClr val="000000"/>
                </a:solidFill>
              </a:rPr>
              <a:t>Technical and biological metadata</a:t>
            </a:r>
          </a:p>
          <a:p>
            <a:pPr marL="631825" lvl="1" indent="-174625">
              <a:spcBef>
                <a:spcPct val="20000"/>
              </a:spcBef>
              <a:buClr>
                <a:schemeClr val="tx2"/>
              </a:buClr>
              <a:buFontTx/>
              <a:buChar char="•"/>
              <a:defRPr/>
            </a:pPr>
            <a:r>
              <a:rPr lang="en-GB" sz="2200" kern="0" dirty="0">
                <a:solidFill>
                  <a:srgbClr val="000000"/>
                </a:solidFill>
              </a:rPr>
              <a:t>Any other related information</a:t>
            </a:r>
          </a:p>
          <a:p>
            <a:pPr>
              <a:spcBef>
                <a:spcPct val="20000"/>
              </a:spcBef>
              <a:buClr>
                <a:schemeClr val="tx2"/>
              </a:buClr>
              <a:defRPr/>
            </a:pPr>
            <a:endParaRPr lang="en-GB" sz="2200" kern="0" dirty="0">
              <a:solidFill>
                <a:srgbClr val="000000"/>
              </a:solidFill>
            </a:endParaRPr>
          </a:p>
          <a:p>
            <a:pPr marL="174625" indent="-174625">
              <a:spcBef>
                <a:spcPct val="20000"/>
              </a:spcBef>
              <a:buClr>
                <a:schemeClr val="tx2"/>
              </a:buClr>
              <a:buFontTx/>
              <a:buChar char="•"/>
              <a:defRPr/>
            </a:pPr>
            <a:r>
              <a:rPr lang="en-GB" sz="2200" kern="0" dirty="0">
                <a:solidFill>
                  <a:srgbClr val="000000"/>
                </a:solidFill>
              </a:rPr>
              <a:t>Full support for tandem MS approaches</a:t>
            </a:r>
          </a:p>
          <a:p>
            <a:pPr marL="174625" indent="-174625">
              <a:spcBef>
                <a:spcPct val="20000"/>
              </a:spcBef>
              <a:buClr>
                <a:schemeClr val="tx2"/>
              </a:buClr>
              <a:buFontTx/>
              <a:buChar char="•"/>
              <a:defRPr/>
            </a:pPr>
            <a:endParaRPr lang="en-GB" sz="2200" kern="0" dirty="0">
              <a:solidFill>
                <a:srgbClr val="000000"/>
              </a:solidFill>
            </a:endParaRPr>
          </a:p>
          <a:p>
            <a:pPr marL="174625" indent="-174625">
              <a:spcBef>
                <a:spcPct val="20000"/>
              </a:spcBef>
              <a:buClr>
                <a:schemeClr val="tx2"/>
              </a:buClr>
              <a:buFontTx/>
              <a:buChar char="•"/>
              <a:defRPr/>
            </a:pPr>
            <a:endParaRPr lang="en-GB" sz="2200" kern="0" dirty="0">
              <a:solidFill>
                <a:srgbClr val="000000"/>
              </a:solidFill>
            </a:endParaRPr>
          </a:p>
          <a:p>
            <a:pPr marL="174625" indent="-174625">
              <a:spcBef>
                <a:spcPct val="20000"/>
              </a:spcBef>
              <a:buClr>
                <a:schemeClr val="tx2"/>
              </a:buClr>
              <a:buFontTx/>
              <a:buChar char="•"/>
              <a:defRPr/>
            </a:pPr>
            <a:endParaRPr lang="en-GB" sz="2200" kern="0" dirty="0">
              <a:solidFill>
                <a:srgbClr val="000000"/>
              </a:solidFill>
            </a:endParaRPr>
          </a:p>
          <a:p>
            <a:pPr marL="174625" indent="-174625">
              <a:spcBef>
                <a:spcPct val="20000"/>
              </a:spcBef>
              <a:buClr>
                <a:schemeClr val="tx2"/>
              </a:buClr>
              <a:buFontTx/>
              <a:buChar char="•"/>
              <a:defRPr/>
            </a:pPr>
            <a:endParaRPr lang="en-GB" sz="2200" kern="0" dirty="0">
              <a:solidFill>
                <a:srgbClr val="000000"/>
              </a:solidFill>
            </a:endParaRPr>
          </a:p>
          <a:p>
            <a:pPr marL="174625" indent="-174625">
              <a:spcBef>
                <a:spcPct val="20000"/>
              </a:spcBef>
              <a:buClr>
                <a:schemeClr val="tx2"/>
              </a:buClr>
              <a:defRPr/>
            </a:pPr>
            <a:endParaRPr lang="en-GB" sz="2200" kern="0" dirty="0">
              <a:solidFill>
                <a:srgbClr val="000000"/>
              </a:solidFill>
            </a:endParaRPr>
          </a:p>
          <a:p>
            <a:pPr marL="174625" indent="-174625">
              <a:spcBef>
                <a:spcPct val="20000"/>
              </a:spcBef>
              <a:buClr>
                <a:schemeClr val="tx2"/>
              </a:buClr>
              <a:buFontTx/>
              <a:buChar char="•"/>
              <a:defRPr/>
            </a:pPr>
            <a:endParaRPr lang="en-GB" sz="2200" kern="0" dirty="0">
              <a:solidFill>
                <a:srgbClr val="000000"/>
              </a:solidFill>
            </a:endParaRPr>
          </a:p>
        </p:txBody>
      </p:sp>
      <p:sp>
        <p:nvSpPr>
          <p:cNvPr id="28675" name="Title 2">
            <a:extLst>
              <a:ext uri="{FF2B5EF4-FFF2-40B4-BE49-F238E27FC236}">
                <a16:creationId xmlns:a16="http://schemas.microsoft.com/office/drawing/2014/main" id="{55B35D7A-AD66-9349-8B9C-EC9A83AE8476}"/>
              </a:ext>
            </a:extLst>
          </p:cNvPr>
          <p:cNvSpPr>
            <a:spLocks noGrp="1"/>
          </p:cNvSpPr>
          <p:nvPr>
            <p:ph type="title"/>
          </p:nvPr>
        </p:nvSpPr>
        <p:spPr>
          <a:xfrm>
            <a:off x="1828800" y="0"/>
            <a:ext cx="8686800" cy="554038"/>
          </a:xfrm>
        </p:spPr>
        <p:txBody>
          <a:bodyPr>
            <a:normAutofit fontScale="90000"/>
          </a:bodyPr>
          <a:lstStyle/>
          <a:p>
            <a:r>
              <a:rPr lang="en-GB" altLang="en-US">
                <a:latin typeface="Corbel" panose="020B0503020204020204" pitchFamily="34" charset="0"/>
                <a:ea typeface="ＭＳ Ｐゴシック" panose="020B0600070205080204" pitchFamily="34" charset="-128"/>
              </a:rPr>
              <a:t>PRIDE (PRoteomics IDEntifications) database</a:t>
            </a:r>
          </a:p>
        </p:txBody>
      </p:sp>
      <p:sp>
        <p:nvSpPr>
          <p:cNvPr id="28676" name="TextBox 6">
            <a:extLst>
              <a:ext uri="{FF2B5EF4-FFF2-40B4-BE49-F238E27FC236}">
                <a16:creationId xmlns:a16="http://schemas.microsoft.com/office/drawing/2014/main" id="{86591994-4407-7B4B-B027-2A70AFEE9560}"/>
              </a:ext>
            </a:extLst>
          </p:cNvPr>
          <p:cNvSpPr txBox="1">
            <a:spLocks noChangeArrowheads="1"/>
          </p:cNvSpPr>
          <p:nvPr/>
        </p:nvSpPr>
        <p:spPr bwMode="auto">
          <a:xfrm>
            <a:off x="1631951" y="5732464"/>
            <a:ext cx="34337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800" b="1">
                <a:solidFill>
                  <a:srgbClr val="66B3FF"/>
                </a:solidFill>
                <a:latin typeface="Lucida Grande" panose="020B0600040502020204" pitchFamily="34" charset="0"/>
                <a:hlinkClick r:id="rId2"/>
              </a:rPr>
              <a:t>http://www.ebi.ac.uk/pride</a:t>
            </a:r>
            <a:endParaRPr lang="en-US" altLang="en-US" sz="1800" b="1">
              <a:solidFill>
                <a:srgbClr val="66B3FF"/>
              </a:solidFill>
              <a:latin typeface="Arial" panose="020B0604020202020204" pitchFamily="34" charset="0"/>
            </a:endParaRPr>
          </a:p>
        </p:txBody>
      </p:sp>
      <p:sp>
        <p:nvSpPr>
          <p:cNvPr id="28677" name="TextBox 5">
            <a:extLst>
              <a:ext uri="{FF2B5EF4-FFF2-40B4-BE49-F238E27FC236}">
                <a16:creationId xmlns:a16="http://schemas.microsoft.com/office/drawing/2014/main" id="{C6658D3B-E63F-8044-8606-EE96A2EE2CF3}"/>
              </a:ext>
            </a:extLst>
          </p:cNvPr>
          <p:cNvSpPr txBox="1">
            <a:spLocks noChangeArrowheads="1"/>
          </p:cNvSpPr>
          <p:nvPr/>
        </p:nvSpPr>
        <p:spPr bwMode="auto">
          <a:xfrm>
            <a:off x="8255000" y="5661026"/>
            <a:ext cx="24130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Char char="•"/>
              <a:defRPr sz="2400">
                <a:solidFill>
                  <a:schemeClr val="tx1"/>
                </a:solidFill>
                <a:latin typeface="Corbel" panose="020B0503020204020204" pitchFamily="34" charset="0"/>
                <a:ea typeface="ＭＳ Ｐゴシック" panose="020B0600070205080204" pitchFamily="34" charset="-128"/>
                <a:cs typeface="Geneva" panose="020B0503030404040204" pitchFamily="34" charset="0"/>
              </a:defRPr>
            </a:lvl1pPr>
            <a:lvl2pPr marL="742950" indent="-28575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2pPr>
            <a:lvl3pPr marL="11430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3pPr>
            <a:lvl4pPr marL="16002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4pPr>
            <a:lvl5pPr marL="2057400" indent="-228600">
              <a:spcBef>
                <a:spcPct val="20000"/>
              </a:spcBef>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5pPr>
            <a:lvl6pPr marL="25146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6pPr>
            <a:lvl7pPr marL="29718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7pPr>
            <a:lvl8pPr marL="34290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8pPr>
            <a:lvl9pPr marL="3886200" indent="-228600" eaLnBrk="0" fontAlgn="base" hangingPunct="0">
              <a:spcBef>
                <a:spcPct val="20000"/>
              </a:spcBef>
              <a:spcAft>
                <a:spcPct val="0"/>
              </a:spcAft>
              <a:buClr>
                <a:schemeClr val="accent1"/>
              </a:buClr>
              <a:buFont typeface="Times" pitchFamily="2" charset="0"/>
              <a:buChar char="•"/>
              <a:defRPr sz="2000">
                <a:solidFill>
                  <a:schemeClr val="tx1"/>
                </a:solidFill>
                <a:latin typeface="Corbel" panose="020B0503020204020204" pitchFamily="34" charset="0"/>
                <a:ea typeface="Geneva" panose="020B0503030404040204" pitchFamily="34" charset="0"/>
                <a:cs typeface="Geneva" panose="020B0503030404040204" pitchFamily="34" charset="0"/>
              </a:defRPr>
            </a:lvl9pPr>
          </a:lstStyle>
          <a:p>
            <a:pPr>
              <a:spcBef>
                <a:spcPct val="0"/>
              </a:spcBef>
              <a:buClrTx/>
              <a:buFontTx/>
              <a:buNone/>
            </a:pPr>
            <a:r>
              <a:rPr lang="en-US" altLang="en-US" sz="1200">
                <a:latin typeface="Arial" panose="020B0604020202020204" pitchFamily="34" charset="0"/>
              </a:rPr>
              <a:t>Martens </a:t>
            </a:r>
            <a:r>
              <a:rPr lang="en-US" altLang="en-US" sz="1200" i="1">
                <a:latin typeface="Arial" panose="020B0604020202020204" pitchFamily="34" charset="0"/>
              </a:rPr>
              <a:t>et al.</a:t>
            </a:r>
            <a:r>
              <a:rPr lang="en-US" altLang="en-US" sz="1200">
                <a:latin typeface="Arial" panose="020B0604020202020204" pitchFamily="34" charset="0"/>
              </a:rPr>
              <a:t>, </a:t>
            </a:r>
            <a:r>
              <a:rPr lang="en-US" altLang="en-US" sz="1200" i="1">
                <a:latin typeface="Arial" panose="020B0604020202020204" pitchFamily="34" charset="0"/>
              </a:rPr>
              <a:t>Proteomics</a:t>
            </a:r>
            <a:r>
              <a:rPr lang="en-US" altLang="en-US" sz="1200">
                <a:latin typeface="Arial" panose="020B0604020202020204" pitchFamily="34" charset="0"/>
              </a:rPr>
              <a:t>, 2005</a:t>
            </a:r>
          </a:p>
          <a:p>
            <a:pPr>
              <a:spcBef>
                <a:spcPct val="0"/>
              </a:spcBef>
              <a:buClrTx/>
              <a:buFontTx/>
              <a:buNone/>
            </a:pPr>
            <a:r>
              <a:rPr lang="en-US" altLang="en-US" sz="1200">
                <a:latin typeface="Arial" panose="020B0604020202020204" pitchFamily="34" charset="0"/>
              </a:rPr>
              <a:t>Vizcaíno </a:t>
            </a:r>
            <a:r>
              <a:rPr lang="en-US" altLang="en-US" sz="1200" i="1">
                <a:latin typeface="Arial" panose="020B0604020202020204" pitchFamily="34" charset="0"/>
              </a:rPr>
              <a:t>et al.</a:t>
            </a:r>
            <a:r>
              <a:rPr lang="en-US" altLang="en-US" sz="1200">
                <a:latin typeface="Arial" panose="020B0604020202020204" pitchFamily="34" charset="0"/>
              </a:rPr>
              <a:t>, </a:t>
            </a:r>
            <a:r>
              <a:rPr lang="en-US" altLang="en-US" sz="1200" i="1">
                <a:latin typeface="Arial" panose="020B0604020202020204" pitchFamily="34" charset="0"/>
              </a:rPr>
              <a:t>NAR</a:t>
            </a:r>
            <a:r>
              <a:rPr lang="en-US" altLang="en-US" sz="1200">
                <a:latin typeface="Arial" panose="020B0604020202020204" pitchFamily="34" charset="0"/>
              </a:rPr>
              <a:t>, 2013</a:t>
            </a:r>
          </a:p>
        </p:txBody>
      </p:sp>
      <p:pic>
        <p:nvPicPr>
          <p:cNvPr id="28678" name="Picture 1">
            <a:extLst>
              <a:ext uri="{FF2B5EF4-FFF2-40B4-BE49-F238E27FC236}">
                <a16:creationId xmlns:a16="http://schemas.microsoft.com/office/drawing/2014/main" id="{0011AD5F-4D88-6C42-A91B-F50CC17F41B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92313" y="692151"/>
            <a:ext cx="2590800" cy="194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9" name="Picture 7">
            <a:extLst>
              <a:ext uri="{FF2B5EF4-FFF2-40B4-BE49-F238E27FC236}">
                <a16:creationId xmlns:a16="http://schemas.microsoft.com/office/drawing/2014/main" id="{A73384AF-7C09-D249-813C-4A21462BCFD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58926" y="3716338"/>
            <a:ext cx="3509963" cy="2011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80" name="Picture 4">
            <a:extLst>
              <a:ext uri="{FF2B5EF4-FFF2-40B4-BE49-F238E27FC236}">
                <a16:creationId xmlns:a16="http://schemas.microsoft.com/office/drawing/2014/main" id="{5851B46C-EF23-0041-A891-BB15BEA87F0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640013" y="2852738"/>
            <a:ext cx="1033462"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7178235"/>
      </p:ext>
    </p:extLst>
  </p:cSld>
  <p:clrMapOvr>
    <a:masterClrMapping/>
  </p:clrMapOvr>
  <p:transition>
    <p:checke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6605</TotalTime>
  <Words>1516</Words>
  <Application>Microsoft Macintosh PowerPoint</Application>
  <PresentationFormat>Widescreen</PresentationFormat>
  <Paragraphs>189</Paragraphs>
  <Slides>28</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Calibri Light</vt:lpstr>
      <vt:lpstr>Corbel</vt:lpstr>
      <vt:lpstr>Lucida Grande</vt:lpstr>
      <vt:lpstr>Montserrat</vt:lpstr>
      <vt:lpstr>Wingdings</vt:lpstr>
      <vt:lpstr>Office Theme</vt:lpstr>
      <vt:lpstr>Identification of Novel Expressed Peptides from Human Brain: a Pilot Study</vt:lpstr>
      <vt:lpstr>PowerPoint Presentation</vt:lpstr>
      <vt:lpstr>Background</vt:lpstr>
      <vt:lpstr>REPETITIVE ELEMENT</vt:lpstr>
      <vt:lpstr>RE may be expressed and function </vt:lpstr>
      <vt:lpstr> </vt:lpstr>
      <vt:lpstr>Expression of repetitive elements (RE) in the orbitofrontal cortex</vt:lpstr>
      <vt:lpstr>Some RE make novel Exons in Brain</vt:lpstr>
      <vt:lpstr>PRIDE (PRoteomics IDEntifications) database</vt:lpstr>
      <vt:lpstr>ProteomeXchange Consortium</vt:lpstr>
      <vt:lpstr>ProteomeXchange data workflow: PRIDE</vt:lpstr>
      <vt:lpstr>PX Data workflow for MS/MS data</vt:lpstr>
      <vt:lpstr>How do we know if they are translated?</vt:lpstr>
      <vt:lpstr>Datasets Submission Rate in PRIDE </vt:lpstr>
      <vt:lpstr>    PRIDE :THE PROTEOMICS IDENTIFICATION   DATABASE </vt:lpstr>
      <vt:lpstr>PowerPoint Presentation</vt:lpstr>
      <vt:lpstr>     PGA: an R/Bioconductor package for identification of novel peptides using a customized database derived from RNA-Seq </vt:lpstr>
      <vt:lpstr>PXD006537:Large Cohort Proteomics Profiling of Human Brain Cortex </vt:lpstr>
      <vt:lpstr> The human brainome: network analysis identifies HSPA2 as a novel Alzheimer’s disease target</vt:lpstr>
      <vt:lpstr> PXD006537:Large Cohort Proteomics Profiling of Human Brain Cortex</vt:lpstr>
      <vt:lpstr>Two Novel Peptides Found After Running PGA </vt:lpstr>
      <vt:lpstr>Visualization of novel peptide found in ANO7 gene </vt:lpstr>
      <vt:lpstr>PowerPoint Presentation</vt:lpstr>
      <vt:lpstr>Searching Novel peptides in Control Samples </vt:lpstr>
      <vt:lpstr>PowerPoint Presentation</vt:lpstr>
      <vt:lpstr>PowerPoint Presentation</vt:lpstr>
      <vt:lpstr>Future Goal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Identification of Novel Expressed Peptides from Human Brain: a Pilot Study</dc:title>
  <dc:creator>Siddique Shanzida</dc:creator>
  <cp:lastModifiedBy>Siddique Shanzida</cp:lastModifiedBy>
  <cp:revision>14</cp:revision>
  <dcterms:created xsi:type="dcterms:W3CDTF">2019-11-06T14:30:00Z</dcterms:created>
  <dcterms:modified xsi:type="dcterms:W3CDTF">2019-11-13T20:07:28Z</dcterms:modified>
</cp:coreProperties>
</file>